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427" r:id="rId3"/>
    <p:sldId id="433" r:id="rId4"/>
    <p:sldId id="434" r:id="rId5"/>
    <p:sldId id="421" r:id="rId6"/>
    <p:sldId id="428" r:id="rId7"/>
    <p:sldId id="423" r:id="rId8"/>
    <p:sldId id="435" r:id="rId9"/>
    <p:sldId id="436" r:id="rId10"/>
    <p:sldId id="437" r:id="rId11"/>
    <p:sldId id="426" r:id="rId12"/>
    <p:sldId id="270" r:id="rId13"/>
  </p:sldIdLst>
  <p:sldSz cx="18288000" cy="10287000"/>
  <p:notesSz cx="6858000" cy="9144000"/>
  <p:custShowLst>
    <p:custShow name="Custom Show 1" id="0">
      <p:sldLst>
        <p:sld r:id="rId2"/>
        <p:sld r:id="rId3"/>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423"/>
    <a:srgbClr val="1F409A"/>
    <a:srgbClr val="393E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autoAdjust="0"/>
    <p:restoredTop sz="94646" autoAdjust="0"/>
  </p:normalViewPr>
  <p:slideViewPr>
    <p:cSldViewPr>
      <p:cViewPr varScale="1">
        <p:scale>
          <a:sx n="54" d="100"/>
          <a:sy n="54" d="100"/>
        </p:scale>
        <p:origin x="75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eg>
</file>

<file path=ppt/media/image11.jpeg>
</file>

<file path=ppt/media/image12.png>
</file>

<file path=ppt/media/image13.png>
</file>

<file path=ppt/media/image14.jpeg>
</file>

<file path=ppt/media/image15.jpg>
</file>

<file path=ppt/media/image16.jpeg>
</file>

<file path=ppt/media/image17.png>
</file>

<file path=ppt/media/image18.png>
</file>

<file path=ppt/media/image19.png>
</file>

<file path=ppt/media/image2.png>
</file>

<file path=ppt/media/image20.svg>
</file>

<file path=ppt/media/image3.png>
</file>

<file path=ppt/media/image4.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973649-E68F-7547-B3E6-410CA33DFD23}" type="datetimeFigureOut">
              <a:t>17/03/2025</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F9DA84-3FF9-FB45-98BD-20A27889F2B0}" type="slidenum">
              <a:t>‹#›</a:t>
            </a:fld>
            <a:endParaRPr lang="en-VN"/>
          </a:p>
        </p:txBody>
      </p:sp>
    </p:spTree>
    <p:extLst>
      <p:ext uri="{BB962C8B-B14F-4D97-AF65-F5344CB8AC3E}">
        <p14:creationId xmlns:p14="http://schemas.microsoft.com/office/powerpoint/2010/main" val="41793123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F9DA84-3FF9-FB45-98BD-20A27889F2B0}" type="slidenum">
              <a:rPr lang="en-US" smtClean="0"/>
              <a:t>2</a:t>
            </a:fld>
            <a:endParaRPr lang="en-US"/>
          </a:p>
        </p:txBody>
      </p:sp>
    </p:spTree>
    <p:extLst>
      <p:ext uri="{BB962C8B-B14F-4D97-AF65-F5344CB8AC3E}">
        <p14:creationId xmlns:p14="http://schemas.microsoft.com/office/powerpoint/2010/main" val="2713630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F9DA84-3FF9-FB45-98BD-20A27889F2B0}" type="slidenum">
              <a:rPr lang="en-US" smtClean="0"/>
              <a:t>5</a:t>
            </a:fld>
            <a:endParaRPr lang="en-US"/>
          </a:p>
        </p:txBody>
      </p:sp>
    </p:spTree>
    <p:extLst>
      <p:ext uri="{BB962C8B-B14F-4D97-AF65-F5344CB8AC3E}">
        <p14:creationId xmlns:p14="http://schemas.microsoft.com/office/powerpoint/2010/main" val="3118148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F9DA84-3FF9-FB45-98BD-20A27889F2B0}" type="slidenum">
              <a:rPr lang="en-US" smtClean="0"/>
              <a:t>7</a:t>
            </a:fld>
            <a:endParaRPr lang="en-US"/>
          </a:p>
        </p:txBody>
      </p:sp>
    </p:spTree>
    <p:extLst>
      <p:ext uri="{BB962C8B-B14F-4D97-AF65-F5344CB8AC3E}">
        <p14:creationId xmlns:p14="http://schemas.microsoft.com/office/powerpoint/2010/main" val="15962793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emf"/><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8.jp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6.jpe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5.jpg"/><Relationship Id="rId5" Type="http://schemas.openxmlformats.org/officeDocument/2006/relationships/image" Target="../media/image14.jpe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6C0F"/>
        </a:solidFill>
        <a:effectLst/>
      </p:bgPr>
    </p:bg>
    <p:spTree>
      <p:nvGrpSpPr>
        <p:cNvPr id="1" name=""/>
        <p:cNvGrpSpPr/>
        <p:nvPr/>
      </p:nvGrpSpPr>
      <p:grpSpPr>
        <a:xfrm>
          <a:off x="0" y="0"/>
          <a:ext cx="0" cy="0"/>
          <a:chOff x="0" y="0"/>
          <a:chExt cx="0" cy="0"/>
        </a:xfrm>
      </p:grpSpPr>
      <p:sp>
        <p:nvSpPr>
          <p:cNvPr id="2" name="Freeform 2"/>
          <p:cNvSpPr/>
          <p:nvPr/>
        </p:nvSpPr>
        <p:spPr>
          <a:xfrm>
            <a:off x="0" y="975195"/>
            <a:ext cx="4450490" cy="8914306"/>
          </a:xfrm>
          <a:custGeom>
            <a:avLst/>
            <a:gdLst/>
            <a:ahLst/>
            <a:cxnLst/>
            <a:rect l="l" t="t" r="r" b="b"/>
            <a:pathLst>
              <a:path w="4450490" h="8914306">
                <a:moveTo>
                  <a:pt x="0" y="0"/>
                </a:moveTo>
                <a:lnTo>
                  <a:pt x="4450490" y="0"/>
                </a:lnTo>
                <a:lnTo>
                  <a:pt x="4450490" y="8914306"/>
                </a:lnTo>
                <a:lnTo>
                  <a:pt x="0" y="8914306"/>
                </a:lnTo>
                <a:lnTo>
                  <a:pt x="0" y="0"/>
                </a:lnTo>
                <a:close/>
              </a:path>
            </a:pathLst>
          </a:custGeom>
          <a:blipFill>
            <a:blip r:embed="rId2"/>
            <a:stretch>
              <a:fillRect/>
            </a:stretch>
          </a:blipFill>
        </p:spPr>
        <p:txBody>
          <a:bodyPr/>
          <a:lstStyle/>
          <a:p>
            <a:endParaRPr lang="en-US"/>
          </a:p>
        </p:txBody>
      </p:sp>
      <p:sp>
        <p:nvSpPr>
          <p:cNvPr id="3" name="Freeform 3"/>
          <p:cNvSpPr/>
          <p:nvPr/>
        </p:nvSpPr>
        <p:spPr>
          <a:xfrm>
            <a:off x="30480" y="981869"/>
            <a:ext cx="4460621" cy="8986231"/>
          </a:xfrm>
          <a:custGeom>
            <a:avLst/>
            <a:gdLst/>
            <a:ahLst/>
            <a:cxnLst/>
            <a:rect l="l" t="t" r="r" b="b"/>
            <a:pathLst>
              <a:path w="4460621" h="8986231">
                <a:moveTo>
                  <a:pt x="0" y="0"/>
                </a:moveTo>
                <a:lnTo>
                  <a:pt x="4460621" y="0"/>
                </a:lnTo>
                <a:lnTo>
                  <a:pt x="4460621" y="8986231"/>
                </a:lnTo>
                <a:lnTo>
                  <a:pt x="0" y="8986231"/>
                </a:lnTo>
                <a:lnTo>
                  <a:pt x="0" y="0"/>
                </a:lnTo>
                <a:close/>
              </a:path>
            </a:pathLst>
          </a:custGeom>
          <a:blipFill>
            <a:blip r:embed="rId3"/>
            <a:stretch>
              <a:fillRect r="-4967"/>
            </a:stretch>
          </a:blipFill>
        </p:spPr>
        <p:txBody>
          <a:bodyPr/>
          <a:lstStyle/>
          <a:p>
            <a:endParaRPr lang="en-US"/>
          </a:p>
        </p:txBody>
      </p:sp>
      <p:sp>
        <p:nvSpPr>
          <p:cNvPr id="4" name="Freeform 4"/>
          <p:cNvSpPr/>
          <p:nvPr/>
        </p:nvSpPr>
        <p:spPr>
          <a:xfrm>
            <a:off x="0" y="9635852"/>
            <a:ext cx="18288000" cy="762840"/>
          </a:xfrm>
          <a:custGeom>
            <a:avLst/>
            <a:gdLst/>
            <a:ahLst/>
            <a:cxnLst/>
            <a:rect l="l" t="t" r="r" b="b"/>
            <a:pathLst>
              <a:path w="18288000" h="762840">
                <a:moveTo>
                  <a:pt x="0" y="0"/>
                </a:moveTo>
                <a:lnTo>
                  <a:pt x="18288000" y="0"/>
                </a:lnTo>
                <a:lnTo>
                  <a:pt x="18288000" y="762840"/>
                </a:lnTo>
                <a:lnTo>
                  <a:pt x="0" y="762840"/>
                </a:lnTo>
                <a:lnTo>
                  <a:pt x="0" y="0"/>
                </a:lnTo>
                <a:close/>
              </a:path>
            </a:pathLst>
          </a:custGeom>
          <a:blipFill>
            <a:blip r:embed="rId4"/>
            <a:stretch>
              <a:fillRect t="-6937" b="-6937"/>
            </a:stretch>
          </a:blipFill>
        </p:spPr>
        <p:txBody>
          <a:bodyPr/>
          <a:lstStyle/>
          <a:p>
            <a:endParaRPr lang="en-US"/>
          </a:p>
        </p:txBody>
      </p:sp>
      <p:sp>
        <p:nvSpPr>
          <p:cNvPr id="5" name="Freeform 5"/>
          <p:cNvSpPr/>
          <p:nvPr/>
        </p:nvSpPr>
        <p:spPr>
          <a:xfrm>
            <a:off x="9601200" y="468488"/>
            <a:ext cx="2590800" cy="2165818"/>
          </a:xfrm>
          <a:custGeom>
            <a:avLst/>
            <a:gdLst/>
            <a:ahLst/>
            <a:cxnLst/>
            <a:rect l="l" t="t" r="r" b="b"/>
            <a:pathLst>
              <a:path w="3628048" h="3292539">
                <a:moveTo>
                  <a:pt x="0" y="0"/>
                </a:moveTo>
                <a:lnTo>
                  <a:pt x="3628049" y="0"/>
                </a:lnTo>
                <a:lnTo>
                  <a:pt x="3628049" y="3292539"/>
                </a:lnTo>
                <a:lnTo>
                  <a:pt x="0" y="3292539"/>
                </a:lnTo>
                <a:lnTo>
                  <a:pt x="0" y="0"/>
                </a:lnTo>
                <a:close/>
              </a:path>
            </a:pathLst>
          </a:custGeom>
          <a:blipFill>
            <a:blip r:embed="rId5"/>
            <a:stretch>
              <a:fillRect/>
            </a:stretch>
          </a:blipFill>
        </p:spPr>
        <p:txBody>
          <a:bodyPr/>
          <a:lstStyle/>
          <a:p>
            <a:endParaRPr lang="en-US" b="1">
              <a:latin typeface="+mj-lt"/>
            </a:endParaRPr>
          </a:p>
        </p:txBody>
      </p:sp>
      <p:sp>
        <p:nvSpPr>
          <p:cNvPr id="6" name="TextBox 6"/>
          <p:cNvSpPr txBox="1"/>
          <p:nvPr/>
        </p:nvSpPr>
        <p:spPr>
          <a:xfrm>
            <a:off x="4038600" y="2634306"/>
            <a:ext cx="14005165" cy="3496022"/>
          </a:xfrm>
          <a:prstGeom prst="rect">
            <a:avLst/>
          </a:prstGeom>
        </p:spPr>
        <p:txBody>
          <a:bodyPr lIns="0" tIns="0" rIns="0" bIns="0" rtlCol="0" anchor="t">
            <a:spAutoFit/>
          </a:bodyPr>
          <a:lstStyle/>
          <a:p>
            <a:pPr algn="ctr">
              <a:lnSpc>
                <a:spcPct val="130000"/>
              </a:lnSpc>
            </a:pPr>
            <a:r>
              <a:rPr lang="en-US" sz="3600" b="1" dirty="0">
                <a:solidFill>
                  <a:srgbClr val="F5FFFB"/>
                </a:solidFill>
                <a:latin typeface="+mj-lt"/>
                <a:ea typeface="Arial Unicode Bold"/>
                <a:cs typeface="Arial Unicode Bold"/>
                <a:sym typeface="Arial Unicode Bold"/>
              </a:rPr>
              <a:t>THỰC TẬP CNTT 5: TRIỂN KHAI ỨNG DỤNG AI, IoT</a:t>
            </a:r>
          </a:p>
          <a:p>
            <a:pPr algn="ctr">
              <a:lnSpc>
                <a:spcPct val="130000"/>
              </a:lnSpc>
            </a:pPr>
            <a:r>
              <a:rPr lang="en-US" sz="3600" b="1" dirty="0">
                <a:solidFill>
                  <a:srgbClr val="F5FFFB"/>
                </a:solidFill>
                <a:latin typeface="+mj-lt"/>
                <a:ea typeface="Arial Unicode Bold"/>
                <a:cs typeface="Arial Unicode Bold"/>
                <a:sym typeface="Arial Unicode Bold"/>
              </a:rPr>
              <a:t>GIỚI THIỆU VỀ HỌC PHẦN</a:t>
            </a:r>
          </a:p>
          <a:p>
            <a:pPr algn="ctr">
              <a:lnSpc>
                <a:spcPct val="130000"/>
              </a:lnSpc>
            </a:pPr>
            <a:r>
              <a:rPr lang="en-US" sz="3600" b="1" dirty="0">
                <a:solidFill>
                  <a:srgbClr val="F5FFFB"/>
                </a:solidFill>
                <a:latin typeface="+mj-lt"/>
                <a:ea typeface="Arial Unicode Bold"/>
                <a:cs typeface="Arial Unicode Bold"/>
                <a:sym typeface="Arial Unicode Bold"/>
              </a:rPr>
              <a:t>ĐỀ TÀI</a:t>
            </a:r>
            <a:r>
              <a:rPr lang="en-US" sz="3600" b="1">
                <a:solidFill>
                  <a:srgbClr val="F5FFFB"/>
                </a:solidFill>
                <a:latin typeface="+mj-lt"/>
                <a:ea typeface="Arial Unicode Bold"/>
                <a:cs typeface="Arial Unicode Bold"/>
                <a:sym typeface="Arial Unicode Bold"/>
              </a:rPr>
              <a:t>: NHẬN DIỆN CỬ CHỈ TAY TRONG THỜI GIAN THỰC BẰNG CẢM BIẾN GIA TỐC</a:t>
            </a:r>
            <a:endParaRPr lang="en-US" sz="3600" b="1" dirty="0">
              <a:solidFill>
                <a:srgbClr val="F5FFFB"/>
              </a:solidFill>
              <a:latin typeface="+mj-lt"/>
              <a:ea typeface="Arial Unicode Bold"/>
              <a:cs typeface="Arial Unicode Bold"/>
              <a:sym typeface="Arial Unicode Bold"/>
            </a:endParaRPr>
          </a:p>
          <a:p>
            <a:pPr algn="ctr">
              <a:lnSpc>
                <a:spcPct val="130000"/>
              </a:lnSpc>
            </a:pPr>
            <a:endParaRPr lang="en-US" sz="3600" b="1" dirty="0">
              <a:solidFill>
                <a:srgbClr val="F5FFFB"/>
              </a:solidFill>
              <a:latin typeface="+mj-lt"/>
              <a:ea typeface="Arial Unicode Bold"/>
              <a:cs typeface="Arial Unicode Bold"/>
              <a:sym typeface="Arial Unicode Bold"/>
            </a:endParaRPr>
          </a:p>
        </p:txBody>
      </p:sp>
      <p:pic>
        <p:nvPicPr>
          <p:cNvPr id="8" name="Picture 7">
            <a:extLst>
              <a:ext uri="{FF2B5EF4-FFF2-40B4-BE49-F238E27FC236}">
                <a16:creationId xmlns:a16="http://schemas.microsoft.com/office/drawing/2014/main" id="{C82DBF24-E1C3-E117-BC08-D0C7AE5FA78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sp>
        <p:nvSpPr>
          <p:cNvPr id="7" name="TextBox 6">
            <a:extLst>
              <a:ext uri="{FF2B5EF4-FFF2-40B4-BE49-F238E27FC236}">
                <a16:creationId xmlns:a16="http://schemas.microsoft.com/office/drawing/2014/main" id="{59127CA0-246B-904F-5285-DA4F325F4F9E}"/>
              </a:ext>
            </a:extLst>
          </p:cNvPr>
          <p:cNvSpPr txBox="1"/>
          <p:nvPr/>
        </p:nvSpPr>
        <p:spPr>
          <a:xfrm>
            <a:off x="5281127" y="6553020"/>
            <a:ext cx="2040337" cy="774507"/>
          </a:xfrm>
          <a:prstGeom prst="rect">
            <a:avLst/>
          </a:prstGeom>
          <a:noFill/>
        </p:spPr>
        <p:txBody>
          <a:bodyPr wrap="square" rtlCol="0">
            <a:spAutoFit/>
          </a:bodyPr>
          <a:lstStyle/>
          <a:p>
            <a:pPr>
              <a:lnSpc>
                <a:spcPts val="5967"/>
              </a:lnSpc>
            </a:pPr>
            <a:r>
              <a:rPr lang="en-US" sz="3600" err="1">
                <a:solidFill>
                  <a:srgbClr val="F5FFFB"/>
                </a:solidFill>
                <a:latin typeface="Arial" panose="020B0604020202020204" pitchFamily="34" charset="0"/>
                <a:ea typeface="Arial Unicode Bold"/>
                <a:cs typeface="Arial" panose="020B0604020202020204" pitchFamily="34" charset="0"/>
                <a:sym typeface="Arial Unicode Bold"/>
              </a:rPr>
              <a:t>Nhóm</a:t>
            </a:r>
            <a:r>
              <a:rPr lang="vi-VN" sz="3600">
                <a:solidFill>
                  <a:srgbClr val="F5FFFB"/>
                </a:solidFill>
                <a:latin typeface="Arial" panose="020B0604020202020204" pitchFamily="34" charset="0"/>
                <a:ea typeface="Arial Unicode Bold"/>
                <a:cs typeface="Arial" panose="020B0604020202020204" pitchFamily="34" charset="0"/>
                <a:sym typeface="Arial Unicode Bold"/>
              </a:rPr>
              <a:t> </a:t>
            </a:r>
            <a:r>
              <a:rPr lang="en-US" sz="3600" dirty="0">
                <a:solidFill>
                  <a:srgbClr val="F5FFFB"/>
                </a:solidFill>
                <a:latin typeface="Arial" panose="020B0604020202020204" pitchFamily="34" charset="0"/>
                <a:ea typeface="Arial Unicode Bold"/>
                <a:cs typeface="Arial" panose="020B0604020202020204" pitchFamily="34" charset="0"/>
                <a:sym typeface="Arial Unicode Bold"/>
              </a:rPr>
              <a:t>2</a:t>
            </a:r>
            <a:r>
              <a:rPr lang="en-US" sz="3600">
                <a:solidFill>
                  <a:srgbClr val="F5FFFB"/>
                </a:solidFill>
                <a:latin typeface="Arial" panose="020B0604020202020204" pitchFamily="34" charset="0"/>
                <a:ea typeface="Arial Unicode Bold"/>
                <a:cs typeface="Arial" panose="020B0604020202020204" pitchFamily="34" charset="0"/>
                <a:sym typeface="Arial Unicode Bold"/>
              </a:rPr>
              <a:t>:</a:t>
            </a:r>
            <a:endParaRPr lang="en-US" sz="3600" dirty="0">
              <a:solidFill>
                <a:srgbClr val="F5FFFB"/>
              </a:solidFill>
              <a:latin typeface="Arial" panose="020B0604020202020204" pitchFamily="34" charset="0"/>
              <a:ea typeface="Arial Unicode Bold"/>
              <a:cs typeface="Arial" panose="020B0604020202020204" pitchFamily="34" charset="0"/>
              <a:sym typeface="Arial Unicode Bold"/>
            </a:endParaRPr>
          </a:p>
        </p:txBody>
      </p:sp>
      <p:sp>
        <p:nvSpPr>
          <p:cNvPr id="9" name="TextBox 8">
            <a:extLst>
              <a:ext uri="{FF2B5EF4-FFF2-40B4-BE49-F238E27FC236}">
                <a16:creationId xmlns:a16="http://schemas.microsoft.com/office/drawing/2014/main" id="{1FBEC862-8211-A100-3A47-4F1EED2DAA8D}"/>
              </a:ext>
            </a:extLst>
          </p:cNvPr>
          <p:cNvSpPr txBox="1"/>
          <p:nvPr/>
        </p:nvSpPr>
        <p:spPr>
          <a:xfrm>
            <a:off x="5281127" y="5213554"/>
            <a:ext cx="12496800" cy="3082832"/>
          </a:xfrm>
          <a:prstGeom prst="rect">
            <a:avLst/>
          </a:prstGeom>
          <a:noFill/>
        </p:spPr>
        <p:txBody>
          <a:bodyPr wrap="square" rtlCol="0">
            <a:spAutoFit/>
          </a:bodyPr>
          <a:lstStyle/>
          <a:p>
            <a:pPr>
              <a:lnSpc>
                <a:spcPts val="5967"/>
              </a:lnSpc>
            </a:pPr>
            <a:r>
              <a:rPr lang="en-US" sz="3600" dirty="0" err="1">
                <a:solidFill>
                  <a:srgbClr val="F5FFFB"/>
                </a:solidFill>
                <a:latin typeface="Arial" panose="020B0604020202020204" pitchFamily="34" charset="0"/>
                <a:ea typeface="Arial Unicode Bold"/>
                <a:cs typeface="Arial" panose="020B0604020202020204" pitchFamily="34" charset="0"/>
                <a:sym typeface="Arial Unicode Bold"/>
              </a:rPr>
              <a:t>Giảng</a:t>
            </a:r>
            <a:r>
              <a:rPr lang="en-US" sz="3600" dirty="0">
                <a:solidFill>
                  <a:srgbClr val="F5FFFB"/>
                </a:solidFill>
                <a:latin typeface="Arial" panose="020B0604020202020204" pitchFamily="34" charset="0"/>
                <a:ea typeface="Arial Unicode Bold"/>
                <a:cs typeface="Arial" panose="020B0604020202020204" pitchFamily="34" charset="0"/>
                <a:sym typeface="Arial Unicode Bold"/>
              </a:rPr>
              <a:t> </a:t>
            </a:r>
            <a:r>
              <a:rPr lang="en-US" sz="3600" dirty="0" err="1">
                <a:solidFill>
                  <a:srgbClr val="F5FFFB"/>
                </a:solidFill>
                <a:latin typeface="Arial" panose="020B0604020202020204" pitchFamily="34" charset="0"/>
                <a:ea typeface="Arial Unicode Bold"/>
                <a:cs typeface="Arial" panose="020B0604020202020204" pitchFamily="34" charset="0"/>
                <a:sym typeface="Arial Unicode Bold"/>
              </a:rPr>
              <a:t>viên</a:t>
            </a:r>
            <a:r>
              <a:rPr lang="en-US" sz="3600" dirty="0">
                <a:solidFill>
                  <a:srgbClr val="F5FFFB"/>
                </a:solidFill>
                <a:latin typeface="Arial" panose="020B0604020202020204" pitchFamily="34" charset="0"/>
                <a:ea typeface="Arial Unicode Bold"/>
                <a:cs typeface="Arial" panose="020B0604020202020204" pitchFamily="34" charset="0"/>
                <a:sym typeface="Arial Unicode Bold"/>
              </a:rPr>
              <a:t> </a:t>
            </a:r>
            <a:r>
              <a:rPr lang="en-US" sz="3600" dirty="0" err="1">
                <a:solidFill>
                  <a:srgbClr val="F5FFFB"/>
                </a:solidFill>
                <a:latin typeface="Arial" panose="020B0604020202020204" pitchFamily="34" charset="0"/>
                <a:ea typeface="Arial Unicode Bold"/>
                <a:cs typeface="Arial" panose="020B0604020202020204" pitchFamily="34" charset="0"/>
                <a:sym typeface="Arial Unicode Bold"/>
              </a:rPr>
              <a:t>hướng</a:t>
            </a:r>
            <a:r>
              <a:rPr lang="en-US" sz="3600" dirty="0">
                <a:solidFill>
                  <a:srgbClr val="F5FFFB"/>
                </a:solidFill>
                <a:latin typeface="Arial" panose="020B0604020202020204" pitchFamily="34" charset="0"/>
                <a:ea typeface="Arial Unicode Bold"/>
                <a:cs typeface="Arial" panose="020B0604020202020204" pitchFamily="34" charset="0"/>
                <a:sym typeface="Arial Unicode Bold"/>
              </a:rPr>
              <a:t> </a:t>
            </a:r>
            <a:r>
              <a:rPr lang="en-US" sz="3600" dirty="0" err="1">
                <a:solidFill>
                  <a:srgbClr val="F5FFFB"/>
                </a:solidFill>
                <a:latin typeface="Arial" panose="020B0604020202020204" pitchFamily="34" charset="0"/>
                <a:ea typeface="Arial Unicode Bold"/>
                <a:cs typeface="Arial" panose="020B0604020202020204" pitchFamily="34" charset="0"/>
                <a:sym typeface="Arial Unicode Bold"/>
              </a:rPr>
              <a:t>dẫn</a:t>
            </a:r>
            <a:r>
              <a:rPr lang="en-US" sz="3600" dirty="0">
                <a:solidFill>
                  <a:srgbClr val="F5FFFB"/>
                </a:solidFill>
                <a:latin typeface="Arial" panose="020B0604020202020204" pitchFamily="34" charset="0"/>
                <a:ea typeface="Arial Unicode Bold"/>
                <a:cs typeface="Arial" panose="020B0604020202020204" pitchFamily="34" charset="0"/>
                <a:sym typeface="Arial Unicode Bold"/>
              </a:rPr>
              <a:t>: </a:t>
            </a:r>
            <a:r>
              <a:rPr lang="en-US" sz="3600" dirty="0" err="1">
                <a:solidFill>
                  <a:srgbClr val="F5FFFB"/>
                </a:solidFill>
                <a:latin typeface="Arial" panose="020B0604020202020204" pitchFamily="34" charset="0"/>
                <a:ea typeface="Arial Unicode Bold"/>
                <a:cs typeface="Arial" panose="020B0604020202020204" pitchFamily="34" charset="0"/>
                <a:sym typeface="Arial Unicode Bold"/>
              </a:rPr>
              <a:t>Ths</a:t>
            </a:r>
            <a:r>
              <a:rPr lang="en-US" sz="3600" dirty="0">
                <a:solidFill>
                  <a:srgbClr val="F5FFFB"/>
                </a:solidFill>
                <a:latin typeface="Arial" panose="020B0604020202020204" pitchFamily="34" charset="0"/>
                <a:ea typeface="Arial Unicode Bold"/>
                <a:cs typeface="Arial" panose="020B0604020202020204" pitchFamily="34" charset="0"/>
                <a:sym typeface="Arial Unicode Bold"/>
              </a:rPr>
              <a:t> Lê </a:t>
            </a:r>
            <a:r>
              <a:rPr lang="en-US" sz="3600">
                <a:solidFill>
                  <a:srgbClr val="F5FFFB"/>
                </a:solidFill>
                <a:latin typeface="Arial" panose="020B0604020202020204" pitchFamily="34" charset="0"/>
                <a:ea typeface="Arial Unicode Bold"/>
                <a:cs typeface="Arial" panose="020B0604020202020204" pitchFamily="34" charset="0"/>
                <a:sym typeface="Arial Unicode Bold"/>
              </a:rPr>
              <a:t>Trung Hiếu</a:t>
            </a:r>
          </a:p>
          <a:p>
            <a:pPr>
              <a:lnSpc>
                <a:spcPts val="5967"/>
              </a:lnSpc>
            </a:pPr>
            <a:r>
              <a:rPr lang="en-US" sz="3600">
                <a:solidFill>
                  <a:srgbClr val="F5FFFB"/>
                </a:solidFill>
                <a:latin typeface="Arial" panose="020B0604020202020204" pitchFamily="34" charset="0"/>
                <a:ea typeface="Arial Unicode Bold"/>
                <a:cs typeface="Arial" panose="020B0604020202020204" pitchFamily="34" charset="0"/>
                <a:sym typeface="Arial Unicode Bold"/>
              </a:rPr>
              <a:t>					   Ks Nguyễn Thái Khánh</a:t>
            </a:r>
          </a:p>
          <a:p>
            <a:pPr>
              <a:lnSpc>
                <a:spcPts val="5967"/>
              </a:lnSpc>
            </a:pPr>
            <a:r>
              <a:rPr lang="en-US" sz="3600">
                <a:solidFill>
                  <a:srgbClr val="F5FFFB"/>
                </a:solidFill>
                <a:latin typeface="Arial" panose="020B0604020202020204" pitchFamily="34" charset="0"/>
                <a:ea typeface="Arial Unicode Bold"/>
                <a:cs typeface="Arial" panose="020B0604020202020204" pitchFamily="34" charset="0"/>
                <a:sym typeface="Arial Unicode Bold"/>
              </a:rPr>
              <a:t> </a:t>
            </a:r>
          </a:p>
          <a:p>
            <a:pPr>
              <a:lnSpc>
                <a:spcPts val="5967"/>
              </a:lnSpc>
            </a:pPr>
            <a:endParaRPr lang="en-US" sz="3600" dirty="0">
              <a:solidFill>
                <a:srgbClr val="F5FFFB"/>
              </a:solidFill>
              <a:latin typeface="Arial" panose="020B0604020202020204" pitchFamily="34" charset="0"/>
              <a:ea typeface="Arial Unicode Bold"/>
              <a:cs typeface="Arial" panose="020B0604020202020204" pitchFamily="34" charset="0"/>
              <a:sym typeface="Arial Unicode Bold"/>
            </a:endParaRPr>
          </a:p>
        </p:txBody>
      </p:sp>
      <p:sp>
        <p:nvSpPr>
          <p:cNvPr id="10" name="TextBox 9">
            <a:extLst>
              <a:ext uri="{FF2B5EF4-FFF2-40B4-BE49-F238E27FC236}">
                <a16:creationId xmlns:a16="http://schemas.microsoft.com/office/drawing/2014/main" id="{1D78FC6B-309C-CDE9-A094-9BA7100279E6}"/>
              </a:ext>
            </a:extLst>
          </p:cNvPr>
          <p:cNvSpPr txBox="1"/>
          <p:nvPr/>
        </p:nvSpPr>
        <p:spPr>
          <a:xfrm>
            <a:off x="7321464" y="6553020"/>
            <a:ext cx="6225073" cy="3082832"/>
          </a:xfrm>
          <a:prstGeom prst="rect">
            <a:avLst/>
          </a:prstGeom>
          <a:noFill/>
        </p:spPr>
        <p:txBody>
          <a:bodyPr wrap="square" rtlCol="0">
            <a:spAutoFit/>
          </a:bodyPr>
          <a:lstStyle/>
          <a:p>
            <a:pPr>
              <a:lnSpc>
                <a:spcPts val="5967"/>
              </a:lnSpc>
            </a:pPr>
            <a:r>
              <a:rPr lang="en-US" sz="3600">
                <a:solidFill>
                  <a:srgbClr val="F5FFFB"/>
                </a:solidFill>
                <a:latin typeface="Arial" panose="020B0604020202020204" pitchFamily="34" charset="0"/>
                <a:ea typeface="Arial Unicode Bold"/>
                <a:cs typeface="Arial" panose="020B0604020202020204" pitchFamily="34" charset="0"/>
                <a:sym typeface="Arial Unicode Bold"/>
              </a:rPr>
              <a:t>Vũ Giang Nam</a:t>
            </a:r>
          </a:p>
          <a:p>
            <a:pPr>
              <a:lnSpc>
                <a:spcPts val="5967"/>
              </a:lnSpc>
            </a:pPr>
            <a:r>
              <a:rPr lang="en-US" sz="3600">
                <a:solidFill>
                  <a:srgbClr val="F5FFFB"/>
                </a:solidFill>
                <a:latin typeface="Arial" panose="020B0604020202020204" pitchFamily="34" charset="0"/>
                <a:ea typeface="Arial Unicode Bold"/>
                <a:cs typeface="Arial" panose="020B0604020202020204" pitchFamily="34" charset="0"/>
                <a:sym typeface="Arial Unicode Bold"/>
              </a:rPr>
              <a:t>Nguyễn Quang Tiến</a:t>
            </a:r>
          </a:p>
          <a:p>
            <a:pPr>
              <a:lnSpc>
                <a:spcPts val="5967"/>
              </a:lnSpc>
            </a:pPr>
            <a:r>
              <a:rPr lang="en-US" sz="3600">
                <a:solidFill>
                  <a:srgbClr val="F5FFFB"/>
                </a:solidFill>
                <a:latin typeface="Arial" panose="020B0604020202020204" pitchFamily="34" charset="0"/>
                <a:ea typeface="Arial Unicode Bold"/>
                <a:cs typeface="Arial" panose="020B0604020202020204" pitchFamily="34" charset="0"/>
                <a:sym typeface="Arial Unicode Bold"/>
              </a:rPr>
              <a:t>Mẫn Bá Sâm</a:t>
            </a:r>
          </a:p>
          <a:p>
            <a:pPr>
              <a:lnSpc>
                <a:spcPts val="5967"/>
              </a:lnSpc>
            </a:pPr>
            <a:r>
              <a:rPr lang="en-US" sz="3600">
                <a:solidFill>
                  <a:srgbClr val="F5FFFB"/>
                </a:solidFill>
                <a:latin typeface="Arial" panose="020B0604020202020204" pitchFamily="34" charset="0"/>
                <a:ea typeface="Arial Unicode Bold"/>
                <a:cs typeface="Arial" panose="020B0604020202020204" pitchFamily="34" charset="0"/>
                <a:sym typeface="Arial Unicode Bold"/>
              </a:rPr>
              <a:t>Phạm Thanh Phương</a:t>
            </a:r>
            <a:endParaRPr lang="en-US" sz="3600" dirty="0">
              <a:solidFill>
                <a:srgbClr val="F5FFFB"/>
              </a:solidFill>
              <a:latin typeface="Arial" panose="020B0604020202020204" pitchFamily="34" charset="0"/>
              <a:ea typeface="Arial Unicode Bold"/>
              <a:cs typeface="Arial" panose="020B0604020202020204" pitchFamily="34" charset="0"/>
              <a:sym typeface="Arial Unicode Bold"/>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up)">
                                      <p:cBhvr>
                                        <p:cTn id="15"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FA462F-9A21-534C-F257-6A7F68E72BF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A11939C-3365-5D08-9656-15B87EE9682F}"/>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FD058F61-25FF-2002-2BE3-1089A2D8390E}"/>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AF61150B-D456-FC3C-D260-CCCACF2D9DEE}"/>
              </a:ext>
            </a:extLst>
          </p:cNvPr>
          <p:cNvSpPr txBox="1"/>
          <p:nvPr/>
        </p:nvSpPr>
        <p:spPr>
          <a:xfrm>
            <a:off x="496824" y="764717"/>
            <a:ext cx="13280136" cy="707886"/>
          </a:xfrm>
          <a:prstGeom prst="rect">
            <a:avLst/>
          </a:prstGeom>
          <a:noFill/>
        </p:spPr>
        <p:txBody>
          <a:bodyPr wrap="square" rtlCol="0">
            <a:spAutoFit/>
          </a:bodyPr>
          <a:lstStyle/>
          <a:p>
            <a:r>
              <a:rPr lang="vi-VN" sz="4000" b="1">
                <a:solidFill>
                  <a:srgbClr val="FF6600"/>
                </a:solidFill>
                <a:latin typeface="Arial"/>
                <a:cs typeface="Arial"/>
              </a:rPr>
              <a:t>KẾT QUẢ ĐẠT ĐƯỢC</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CABF865A-9D2E-51F5-65A4-B2C5CD975B2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pic>
        <p:nvPicPr>
          <p:cNvPr id="5" name="Picture 4">
            <a:extLst>
              <a:ext uri="{FF2B5EF4-FFF2-40B4-BE49-F238E27FC236}">
                <a16:creationId xmlns:a16="http://schemas.microsoft.com/office/drawing/2014/main" id="{C793C61A-3458-3D37-A5A9-0EDF1813458F}"/>
              </a:ext>
            </a:extLst>
          </p:cNvPr>
          <p:cNvPicPr>
            <a:picLocks noChangeAspect="1"/>
          </p:cNvPicPr>
          <p:nvPr/>
        </p:nvPicPr>
        <p:blipFill>
          <a:blip r:embed="rId5"/>
          <a:stretch>
            <a:fillRect/>
          </a:stretch>
        </p:blipFill>
        <p:spPr>
          <a:xfrm>
            <a:off x="7279770" y="2242159"/>
            <a:ext cx="9760268" cy="6749756"/>
          </a:xfrm>
          <a:prstGeom prst="rect">
            <a:avLst/>
          </a:prstGeom>
        </p:spPr>
      </p:pic>
      <p:sp>
        <p:nvSpPr>
          <p:cNvPr id="6" name="TextBox 5">
            <a:extLst>
              <a:ext uri="{FF2B5EF4-FFF2-40B4-BE49-F238E27FC236}">
                <a16:creationId xmlns:a16="http://schemas.microsoft.com/office/drawing/2014/main" id="{586B56D2-FF6E-9C6E-CC2A-D006B6400239}"/>
              </a:ext>
            </a:extLst>
          </p:cNvPr>
          <p:cNvSpPr txBox="1"/>
          <p:nvPr/>
        </p:nvSpPr>
        <p:spPr>
          <a:xfrm>
            <a:off x="597317" y="2116540"/>
            <a:ext cx="6248400" cy="3970318"/>
          </a:xfrm>
          <a:prstGeom prst="rect">
            <a:avLst/>
          </a:prstGeom>
          <a:noFill/>
        </p:spPr>
        <p:txBody>
          <a:bodyPr wrap="square">
            <a:spAutoFit/>
          </a:bodyPr>
          <a:lstStyle/>
          <a:p>
            <a:pPr marL="0" marR="0" lvl="0" indent="0" algn="just" defTabSz="914400" rtl="0" eaLnBrk="0" fontAlgn="base" latinLnBrk="0" hangingPunct="0">
              <a:lnSpc>
                <a:spcPct val="100000"/>
              </a:lnSpc>
              <a:spcBef>
                <a:spcPct val="0"/>
              </a:spcBef>
              <a:spcAft>
                <a:spcPct val="0"/>
              </a:spcAft>
              <a:buClrTx/>
              <a:buSzTx/>
              <a:tabLst/>
            </a:pPr>
            <a:r>
              <a:rPr lang="vi-VN" altLang="vi-VN" sz="3600" b="1">
                <a:solidFill>
                  <a:schemeClr val="tx1"/>
                </a:solidFill>
                <a:latin typeface="Arial" panose="020B0604020202020204" pitchFamily="34" charset="0"/>
              </a:rPr>
              <a:t>Kết quả báo trên console:</a:t>
            </a:r>
          </a:p>
          <a:p>
            <a:pPr marL="0" marR="0" lvl="0" indent="0" algn="just" defTabSz="914400" rtl="0" eaLnBrk="0" fontAlgn="base" latinLnBrk="0" hangingPunct="0">
              <a:lnSpc>
                <a:spcPct val="100000"/>
              </a:lnSpc>
              <a:spcBef>
                <a:spcPct val="0"/>
              </a:spcBef>
              <a:spcAft>
                <a:spcPct val="0"/>
              </a:spcAft>
              <a:buClrTx/>
              <a:buSzTx/>
              <a:tabLst/>
            </a:pPr>
            <a:endParaRPr lang="vi-VN" altLang="vi-VN" sz="3600" b="1">
              <a:solidFill>
                <a:schemeClr val="tx1"/>
              </a:solidFill>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tabLst/>
            </a:pPr>
            <a:r>
              <a:rPr lang="en-US" sz="360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Báo dữ liệu nhận được từ Server. Mô hình dự đoán và đưa ra chuẩn đoán =&gt; Hiển thị biểu đồ trực quan hóa dữ liệu đầu vào.</a:t>
            </a:r>
            <a:endParaRPr kumimoji="0" lang="vi-VN" altLang="vi-VN" sz="36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53627668"/>
      </p:ext>
    </p:extLst>
  </p:cSld>
  <p:clrMapOvr>
    <a:masterClrMapping/>
  </p:clrMapOvr>
  <p:transition spd="slow">
    <p:blinds dir="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3CAB4-728D-4D7A-0B7A-C91A3C2AC48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5B7B9808-A1DC-8427-2856-738EF643CA23}"/>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D44E944E-74AC-48BE-64E1-9F9DE2B6C3B5}"/>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AE0F2D6D-6F13-464E-A153-04DCC4EFA51A}"/>
              </a:ext>
            </a:extLst>
          </p:cNvPr>
          <p:cNvSpPr txBox="1"/>
          <p:nvPr/>
        </p:nvSpPr>
        <p:spPr>
          <a:xfrm>
            <a:off x="496824" y="764717"/>
            <a:ext cx="13280136" cy="707886"/>
          </a:xfrm>
          <a:prstGeom prst="rect">
            <a:avLst/>
          </a:prstGeom>
          <a:noFill/>
        </p:spPr>
        <p:txBody>
          <a:bodyPr wrap="square" rtlCol="0">
            <a:spAutoFit/>
          </a:bodyPr>
          <a:lstStyle/>
          <a:p>
            <a:r>
              <a:rPr lang="vi-VN" sz="4000" b="1" dirty="0">
                <a:solidFill>
                  <a:srgbClr val="FF6600"/>
                </a:solidFill>
                <a:latin typeface="Arial"/>
                <a:cs typeface="Arial"/>
              </a:rPr>
              <a:t>KHÓ KHĂN VÀ HƯỚNG PHÁT TRIỂN</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FC883AE0-2AFD-7894-613C-53F6EEACC0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4" name="TextBox 3">
            <a:extLst>
              <a:ext uri="{FF2B5EF4-FFF2-40B4-BE49-F238E27FC236}">
                <a16:creationId xmlns:a16="http://schemas.microsoft.com/office/drawing/2014/main" id="{0FD79470-6FC7-35FE-5636-F355893A0E18}"/>
              </a:ext>
            </a:extLst>
          </p:cNvPr>
          <p:cNvSpPr txBox="1"/>
          <p:nvPr/>
        </p:nvSpPr>
        <p:spPr>
          <a:xfrm>
            <a:off x="542925" y="1984657"/>
            <a:ext cx="11963400" cy="2554545"/>
          </a:xfrm>
          <a:prstGeom prst="rect">
            <a:avLst/>
          </a:prstGeom>
          <a:noFill/>
        </p:spPr>
        <p:txBody>
          <a:bodyPr wrap="square" rtlCol="0">
            <a:spAutoFit/>
          </a:bodyPr>
          <a:lstStyle/>
          <a:p>
            <a:r>
              <a:rPr lang="en-US" sz="3200" b="1" dirty="0" err="1"/>
              <a:t>Khó</a:t>
            </a:r>
            <a:r>
              <a:rPr lang="en-US" sz="3200" b="1" dirty="0"/>
              <a:t> </a:t>
            </a:r>
            <a:r>
              <a:rPr lang="en-US" sz="3200" b="1" dirty="0" err="1"/>
              <a:t>khăn</a:t>
            </a:r>
            <a:r>
              <a:rPr lang="en-US" sz="3200" b="1" dirty="0"/>
              <a:t> </a:t>
            </a:r>
            <a:r>
              <a:rPr lang="en-US" sz="3200" b="1" dirty="0" err="1"/>
              <a:t>trong</a:t>
            </a:r>
            <a:r>
              <a:rPr lang="en-US" sz="3200" b="1" dirty="0"/>
              <a:t> </a:t>
            </a:r>
            <a:r>
              <a:rPr lang="en-US" sz="3200" b="1" dirty="0" err="1"/>
              <a:t>triển</a:t>
            </a:r>
            <a:r>
              <a:rPr lang="en-US" sz="3200" b="1" dirty="0"/>
              <a:t> </a:t>
            </a:r>
            <a:r>
              <a:rPr lang="en-US" sz="3200" b="1" dirty="0" err="1"/>
              <a:t>khai</a:t>
            </a:r>
            <a:r>
              <a:rPr lang="en-US" sz="3200" b="1" dirty="0"/>
              <a:t> </a:t>
            </a:r>
            <a:r>
              <a:rPr lang="en-US" sz="3200" b="1" dirty="0" err="1"/>
              <a:t>và</a:t>
            </a:r>
            <a:r>
              <a:rPr lang="en-US" sz="3200" b="1" dirty="0"/>
              <a:t> </a:t>
            </a:r>
            <a:r>
              <a:rPr lang="en-US" sz="3200" b="1" dirty="0" err="1"/>
              <a:t>nghiên</a:t>
            </a:r>
            <a:r>
              <a:rPr lang="en-US" sz="3200" b="1" dirty="0"/>
              <a:t> </a:t>
            </a:r>
            <a:r>
              <a:rPr lang="en-US" sz="3200" b="1" err="1"/>
              <a:t>cứu</a:t>
            </a:r>
            <a:r>
              <a:rPr lang="en-US" sz="3200" b="1"/>
              <a:t>:</a:t>
            </a:r>
          </a:p>
          <a:p>
            <a:endParaRPr lang="vi-VN" sz="3200" b="1" dirty="0"/>
          </a:p>
          <a:p>
            <a:pPr marL="457200" indent="-457200" algn="just">
              <a:buFont typeface="Arial" panose="020B0604020202020204" pitchFamily="34" charset="0"/>
              <a:buChar char="•"/>
            </a:pPr>
            <a:r>
              <a:rPr lang="en-US" sz="3200" dirty="0" err="1"/>
              <a:t>Đảm</a:t>
            </a:r>
            <a:r>
              <a:rPr lang="en-US" sz="3200" dirty="0"/>
              <a:t> </a:t>
            </a:r>
            <a:r>
              <a:rPr lang="en-US" sz="3200" dirty="0" err="1"/>
              <a:t>bảo</a:t>
            </a:r>
            <a:r>
              <a:rPr lang="en-US" sz="3200" dirty="0"/>
              <a:t> </a:t>
            </a:r>
            <a:r>
              <a:rPr lang="en-US" sz="3200" dirty="0" err="1"/>
              <a:t>tính</a:t>
            </a:r>
            <a:r>
              <a:rPr lang="en-US" sz="3200" dirty="0"/>
              <a:t> </a:t>
            </a:r>
            <a:r>
              <a:rPr lang="en-US" sz="3200" dirty="0" err="1"/>
              <a:t>ổn</a:t>
            </a:r>
            <a:r>
              <a:rPr lang="en-US" sz="3200" dirty="0"/>
              <a:t> </a:t>
            </a:r>
            <a:r>
              <a:rPr lang="en-US" sz="3200" dirty="0" err="1"/>
              <a:t>định</a:t>
            </a:r>
            <a:r>
              <a:rPr lang="en-US" sz="3200" dirty="0"/>
              <a:t> </a:t>
            </a:r>
            <a:r>
              <a:rPr lang="en-US" sz="3200" err="1"/>
              <a:t>của</a:t>
            </a:r>
            <a:r>
              <a:rPr lang="en-US" sz="3200"/>
              <a:t> Server Flask.</a:t>
            </a:r>
          </a:p>
          <a:p>
            <a:pPr marL="457200" indent="-457200" algn="just">
              <a:buFont typeface="Arial" panose="020B0604020202020204" pitchFamily="34" charset="0"/>
              <a:buChar char="•"/>
            </a:pPr>
            <a:r>
              <a:rPr lang="en-US" sz="3200"/>
              <a:t>Tốn nhiều cảm biến trong quá trình nghiên cứu.</a:t>
            </a:r>
            <a:endParaRPr lang="vi-VN" sz="3200" dirty="0"/>
          </a:p>
          <a:p>
            <a:endParaRPr lang="vi-VN" sz="3200" dirty="0"/>
          </a:p>
        </p:txBody>
      </p:sp>
      <p:sp>
        <p:nvSpPr>
          <p:cNvPr id="5" name="TextBox 4">
            <a:extLst>
              <a:ext uri="{FF2B5EF4-FFF2-40B4-BE49-F238E27FC236}">
                <a16:creationId xmlns:a16="http://schemas.microsoft.com/office/drawing/2014/main" id="{20B6E9F8-6CDD-5A3D-2FE4-A0750F4B3E89}"/>
              </a:ext>
            </a:extLst>
          </p:cNvPr>
          <p:cNvSpPr txBox="1"/>
          <p:nvPr/>
        </p:nvSpPr>
        <p:spPr>
          <a:xfrm>
            <a:off x="496824" y="4539202"/>
            <a:ext cx="13280136" cy="3046988"/>
          </a:xfrm>
          <a:prstGeom prst="rect">
            <a:avLst/>
          </a:prstGeom>
          <a:noFill/>
        </p:spPr>
        <p:txBody>
          <a:bodyPr wrap="square" rtlCol="0">
            <a:spAutoFit/>
          </a:bodyPr>
          <a:lstStyle/>
          <a:p>
            <a:r>
              <a:rPr lang="vi-VN" sz="3200" b="1" dirty="0"/>
              <a:t>Hướng phát triển trong tương </a:t>
            </a:r>
            <a:r>
              <a:rPr lang="vi-VN" sz="3200" b="1"/>
              <a:t>lai:</a:t>
            </a:r>
          </a:p>
          <a:p>
            <a:endParaRPr lang="vi-VN" sz="3200" b="1"/>
          </a:p>
          <a:p>
            <a:pPr marL="457200" indent="-457200" algn="just">
              <a:buFont typeface="Arial" panose="020B0604020202020204" pitchFamily="34" charset="0"/>
              <a:buChar char="•"/>
            </a:pPr>
            <a:r>
              <a:rPr lang="en-US" sz="3200"/>
              <a:t>Làm hệ thống nhỏ lại.</a:t>
            </a:r>
          </a:p>
          <a:p>
            <a:pPr marL="457200" indent="-457200" algn="just">
              <a:buFont typeface="Arial" panose="020B0604020202020204" pitchFamily="34" charset="0"/>
              <a:buChar char="•"/>
            </a:pPr>
            <a:r>
              <a:rPr lang="en-US" sz="3200"/>
              <a:t>Thêm loa để thông báo kết quả dự đoán.</a:t>
            </a:r>
          </a:p>
          <a:p>
            <a:pPr marL="457200" indent="-457200" algn="just">
              <a:buFont typeface="Arial" panose="020B0604020202020204" pitchFamily="34" charset="0"/>
              <a:buChar char="•"/>
            </a:pPr>
            <a:r>
              <a:rPr lang="en-US" sz="3200"/>
              <a:t>Cải thiện độ chính xác của mô hình (hiện tại 92%).</a:t>
            </a:r>
          </a:p>
          <a:p>
            <a:pPr marL="457200" indent="-457200" algn="just">
              <a:buFont typeface="Arial" panose="020B0604020202020204" pitchFamily="34" charset="0"/>
              <a:buChar char="•"/>
            </a:pPr>
            <a:r>
              <a:rPr lang="en-US" sz="3200"/>
              <a:t>Thêm cảm biến để có thể biểu thị nhiều hành động phức tạp hơn.</a:t>
            </a:r>
            <a:endParaRPr lang="en-US" sz="3200" dirty="0"/>
          </a:p>
        </p:txBody>
      </p:sp>
    </p:spTree>
    <p:extLst>
      <p:ext uri="{BB962C8B-B14F-4D97-AF65-F5344CB8AC3E}">
        <p14:creationId xmlns:p14="http://schemas.microsoft.com/office/powerpoint/2010/main" val="3683371994"/>
      </p:ext>
    </p:extLst>
  </p:cSld>
  <p:clrMapOvr>
    <a:masterClrMapping/>
  </p:clrMapOvr>
  <p:transition spd="slow">
    <p:check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07527"/>
        </a:solidFill>
        <a:effectLst/>
      </p:bgPr>
    </p:bg>
    <p:spTree>
      <p:nvGrpSpPr>
        <p:cNvPr id="1" name=""/>
        <p:cNvGrpSpPr/>
        <p:nvPr/>
      </p:nvGrpSpPr>
      <p:grpSpPr>
        <a:xfrm>
          <a:off x="0" y="0"/>
          <a:ext cx="0" cy="0"/>
          <a:chOff x="0" y="0"/>
          <a:chExt cx="0" cy="0"/>
        </a:xfrm>
      </p:grpSpPr>
      <p:sp>
        <p:nvSpPr>
          <p:cNvPr id="2" name="Freeform 2"/>
          <p:cNvSpPr/>
          <p:nvPr/>
        </p:nvSpPr>
        <p:spPr>
          <a:xfrm>
            <a:off x="5397986" y="952500"/>
            <a:ext cx="7492027" cy="5334000"/>
          </a:xfrm>
          <a:custGeom>
            <a:avLst/>
            <a:gdLst/>
            <a:ahLst/>
            <a:cxnLst/>
            <a:rect l="l" t="t" r="r" b="b"/>
            <a:pathLst>
              <a:path w="8449946" h="8108965">
                <a:moveTo>
                  <a:pt x="0" y="0"/>
                </a:moveTo>
                <a:lnTo>
                  <a:pt x="8449946" y="0"/>
                </a:lnTo>
                <a:lnTo>
                  <a:pt x="8449946" y="8108965"/>
                </a:lnTo>
                <a:lnTo>
                  <a:pt x="0" y="8108965"/>
                </a:lnTo>
                <a:lnTo>
                  <a:pt x="0" y="0"/>
                </a:lnTo>
                <a:close/>
              </a:path>
            </a:pathLst>
          </a:custGeom>
          <a:blipFill>
            <a:blip r:embed="rId2"/>
            <a:stretch>
              <a:fillRect t="-34286"/>
            </a:stretch>
          </a:blipFill>
        </p:spPr>
        <p:txBody>
          <a:bodyPr/>
          <a:lstStyle/>
          <a:p>
            <a:endParaRPr lang="en-US"/>
          </a:p>
        </p:txBody>
      </p:sp>
      <p:sp>
        <p:nvSpPr>
          <p:cNvPr id="3" name="Freeform 3"/>
          <p:cNvSpPr/>
          <p:nvPr/>
        </p:nvSpPr>
        <p:spPr>
          <a:xfrm>
            <a:off x="5596085" y="5143500"/>
            <a:ext cx="7315200" cy="2061556"/>
          </a:xfrm>
          <a:custGeom>
            <a:avLst/>
            <a:gdLst/>
            <a:ahLst/>
            <a:cxnLst/>
            <a:rect l="l" t="t" r="r" b="b"/>
            <a:pathLst>
              <a:path w="7315200" h="2061556">
                <a:moveTo>
                  <a:pt x="0" y="0"/>
                </a:moveTo>
                <a:lnTo>
                  <a:pt x="7315200" y="0"/>
                </a:lnTo>
                <a:lnTo>
                  <a:pt x="7315200" y="2061556"/>
                </a:lnTo>
                <a:lnTo>
                  <a:pt x="0" y="20615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transition spd="slow">
    <p:split orient="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972031-571E-DA7B-37AF-B8C56692492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144F2E89-9A47-259F-1DEF-FE8AFA1EBF00}"/>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C07D1716-15A2-9FCF-AB94-B7580DBC463E}"/>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614C15F3-99D6-74BA-9C17-D6FA3BCD10AA}"/>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F6600"/>
                </a:solidFill>
                <a:latin typeface="Arial"/>
                <a:cs typeface="Arial"/>
              </a:rPr>
              <a:t>MỤC LỤC</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FF2A43B2-7AE7-35D0-597F-E94F01CB8AD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7" name="TextBox 6">
            <a:extLst>
              <a:ext uri="{FF2B5EF4-FFF2-40B4-BE49-F238E27FC236}">
                <a16:creationId xmlns:a16="http://schemas.microsoft.com/office/drawing/2014/main" id="{FA08C610-0988-A8D2-F446-49CDAAFF1F9E}"/>
              </a:ext>
            </a:extLst>
          </p:cNvPr>
          <p:cNvSpPr txBox="1"/>
          <p:nvPr/>
        </p:nvSpPr>
        <p:spPr>
          <a:xfrm>
            <a:off x="571500" y="2032237"/>
            <a:ext cx="6172200" cy="646331"/>
          </a:xfrm>
          <a:prstGeom prst="rect">
            <a:avLst/>
          </a:prstGeom>
          <a:noFill/>
        </p:spPr>
        <p:txBody>
          <a:bodyPr wrap="square">
            <a:spAutoFit/>
          </a:bodyPr>
          <a:lstStyle/>
          <a:p>
            <a:r>
              <a:rPr lang="en-US" sz="3600" b="1" dirty="0"/>
              <a:t>1. GIỚI THIỆU ĐỀ TÀI</a:t>
            </a:r>
          </a:p>
        </p:txBody>
      </p:sp>
      <p:sp>
        <p:nvSpPr>
          <p:cNvPr id="11" name="TextBox 10">
            <a:extLst>
              <a:ext uri="{FF2B5EF4-FFF2-40B4-BE49-F238E27FC236}">
                <a16:creationId xmlns:a16="http://schemas.microsoft.com/office/drawing/2014/main" id="{38F1E3EA-BEF0-43DF-232B-59DFF9A810F4}"/>
              </a:ext>
            </a:extLst>
          </p:cNvPr>
          <p:cNvSpPr txBox="1"/>
          <p:nvPr/>
        </p:nvSpPr>
        <p:spPr>
          <a:xfrm>
            <a:off x="586647" y="2697859"/>
            <a:ext cx="6129404" cy="646331"/>
          </a:xfrm>
          <a:prstGeom prst="rect">
            <a:avLst/>
          </a:prstGeom>
          <a:noFill/>
        </p:spPr>
        <p:txBody>
          <a:bodyPr wrap="square">
            <a:spAutoFit/>
          </a:bodyPr>
          <a:lstStyle/>
          <a:p>
            <a:r>
              <a:rPr lang="en-US" sz="3600" b="1" dirty="0"/>
              <a:t>2. MỤC TIÊU NGHIÊN CỨU</a:t>
            </a:r>
          </a:p>
        </p:txBody>
      </p:sp>
      <p:sp>
        <p:nvSpPr>
          <p:cNvPr id="13" name="TextBox 12">
            <a:extLst>
              <a:ext uri="{FF2B5EF4-FFF2-40B4-BE49-F238E27FC236}">
                <a16:creationId xmlns:a16="http://schemas.microsoft.com/office/drawing/2014/main" id="{53B68B99-57C7-4F5D-F414-0C2B0816F72C}"/>
              </a:ext>
            </a:extLst>
          </p:cNvPr>
          <p:cNvSpPr txBox="1"/>
          <p:nvPr/>
        </p:nvSpPr>
        <p:spPr>
          <a:xfrm>
            <a:off x="571500" y="4029103"/>
            <a:ext cx="6129404" cy="646331"/>
          </a:xfrm>
          <a:prstGeom prst="rect">
            <a:avLst/>
          </a:prstGeom>
          <a:noFill/>
        </p:spPr>
        <p:txBody>
          <a:bodyPr wrap="square">
            <a:spAutoFit/>
          </a:bodyPr>
          <a:lstStyle/>
          <a:p>
            <a:r>
              <a:rPr lang="en-US" sz="3600" b="1" dirty="0"/>
              <a:t>4</a:t>
            </a:r>
            <a:r>
              <a:rPr lang="en-US" sz="3600" b="1"/>
              <a:t>. SƠ ĐỒ HỆ THỐNG</a:t>
            </a:r>
            <a:endParaRPr lang="en-US" sz="3600" b="1" dirty="0"/>
          </a:p>
        </p:txBody>
      </p:sp>
      <p:sp>
        <p:nvSpPr>
          <p:cNvPr id="6" name="TextBox 5">
            <a:extLst>
              <a:ext uri="{FF2B5EF4-FFF2-40B4-BE49-F238E27FC236}">
                <a16:creationId xmlns:a16="http://schemas.microsoft.com/office/drawing/2014/main" id="{F2F09204-89C2-269C-0C76-AA4B30064026}"/>
              </a:ext>
            </a:extLst>
          </p:cNvPr>
          <p:cNvSpPr txBox="1"/>
          <p:nvPr/>
        </p:nvSpPr>
        <p:spPr>
          <a:xfrm>
            <a:off x="571500" y="4694725"/>
            <a:ext cx="6129404" cy="646331"/>
          </a:xfrm>
          <a:prstGeom prst="rect">
            <a:avLst/>
          </a:prstGeom>
          <a:noFill/>
        </p:spPr>
        <p:txBody>
          <a:bodyPr wrap="square">
            <a:spAutoFit/>
          </a:bodyPr>
          <a:lstStyle/>
          <a:p>
            <a:r>
              <a:rPr lang="en-US" sz="3600" b="1" dirty="0"/>
              <a:t>5</a:t>
            </a:r>
            <a:r>
              <a:rPr lang="en-US" sz="3600" b="1"/>
              <a:t>. CÁC THIẾT BỊ</a:t>
            </a:r>
            <a:endParaRPr lang="en-US" sz="3600" b="1" dirty="0"/>
          </a:p>
        </p:txBody>
      </p:sp>
      <p:sp>
        <p:nvSpPr>
          <p:cNvPr id="5" name="TextBox 4">
            <a:extLst>
              <a:ext uri="{FF2B5EF4-FFF2-40B4-BE49-F238E27FC236}">
                <a16:creationId xmlns:a16="http://schemas.microsoft.com/office/drawing/2014/main" id="{4AEC8A71-89FA-427B-CC9C-DCC418F4A562}"/>
              </a:ext>
            </a:extLst>
          </p:cNvPr>
          <p:cNvSpPr txBox="1"/>
          <p:nvPr/>
        </p:nvSpPr>
        <p:spPr>
          <a:xfrm>
            <a:off x="496824" y="6691591"/>
            <a:ext cx="8910704" cy="646331"/>
          </a:xfrm>
          <a:prstGeom prst="rect">
            <a:avLst/>
          </a:prstGeom>
          <a:noFill/>
        </p:spPr>
        <p:txBody>
          <a:bodyPr wrap="square">
            <a:spAutoFit/>
          </a:bodyPr>
          <a:lstStyle/>
          <a:p>
            <a:r>
              <a:rPr lang="en-US" sz="3600" b="1"/>
              <a:t>8. KHÓ KHĂN VÀ HƯỚNG PHÁT TRIỂN</a:t>
            </a:r>
            <a:endParaRPr lang="en-US" sz="3600" b="1" dirty="0"/>
          </a:p>
        </p:txBody>
      </p:sp>
      <p:sp>
        <p:nvSpPr>
          <p:cNvPr id="4" name="TextBox 3">
            <a:extLst>
              <a:ext uri="{FF2B5EF4-FFF2-40B4-BE49-F238E27FC236}">
                <a16:creationId xmlns:a16="http://schemas.microsoft.com/office/drawing/2014/main" id="{BD3BB2F0-4642-86DD-C6FF-22A26523F15A}"/>
              </a:ext>
            </a:extLst>
          </p:cNvPr>
          <p:cNvSpPr txBox="1"/>
          <p:nvPr/>
        </p:nvSpPr>
        <p:spPr>
          <a:xfrm>
            <a:off x="538162" y="5360347"/>
            <a:ext cx="7429500" cy="646331"/>
          </a:xfrm>
          <a:prstGeom prst="rect">
            <a:avLst/>
          </a:prstGeom>
          <a:noFill/>
        </p:spPr>
        <p:txBody>
          <a:bodyPr wrap="square">
            <a:spAutoFit/>
          </a:bodyPr>
          <a:lstStyle/>
          <a:p>
            <a:r>
              <a:rPr lang="en-US" sz="3600" b="1"/>
              <a:t>6. PHƯƠNG PHÁP NGHIÊN CỨU</a:t>
            </a:r>
          </a:p>
        </p:txBody>
      </p:sp>
      <p:sp>
        <p:nvSpPr>
          <p:cNvPr id="8" name="TextBox 7">
            <a:extLst>
              <a:ext uri="{FF2B5EF4-FFF2-40B4-BE49-F238E27FC236}">
                <a16:creationId xmlns:a16="http://schemas.microsoft.com/office/drawing/2014/main" id="{90C3834B-862C-9986-F1CE-4D5100AE9D31}"/>
              </a:ext>
            </a:extLst>
          </p:cNvPr>
          <p:cNvSpPr txBox="1"/>
          <p:nvPr/>
        </p:nvSpPr>
        <p:spPr>
          <a:xfrm>
            <a:off x="533400" y="6025969"/>
            <a:ext cx="6129404" cy="646331"/>
          </a:xfrm>
          <a:prstGeom prst="rect">
            <a:avLst/>
          </a:prstGeom>
          <a:noFill/>
        </p:spPr>
        <p:txBody>
          <a:bodyPr wrap="square">
            <a:spAutoFit/>
          </a:bodyPr>
          <a:lstStyle/>
          <a:p>
            <a:r>
              <a:rPr lang="en-US" sz="3600" b="1"/>
              <a:t>7. KẾT QUẢ ĐẠT ĐƯỢC</a:t>
            </a:r>
          </a:p>
        </p:txBody>
      </p:sp>
      <p:sp>
        <p:nvSpPr>
          <p:cNvPr id="9" name="TextBox 8">
            <a:extLst>
              <a:ext uri="{FF2B5EF4-FFF2-40B4-BE49-F238E27FC236}">
                <a16:creationId xmlns:a16="http://schemas.microsoft.com/office/drawing/2014/main" id="{27EBA03B-155C-84DC-B437-BF6DB9FAAF34}"/>
              </a:ext>
            </a:extLst>
          </p:cNvPr>
          <p:cNvSpPr txBox="1"/>
          <p:nvPr/>
        </p:nvSpPr>
        <p:spPr>
          <a:xfrm>
            <a:off x="610459" y="3363481"/>
            <a:ext cx="8910704" cy="646331"/>
          </a:xfrm>
          <a:prstGeom prst="rect">
            <a:avLst/>
          </a:prstGeom>
          <a:noFill/>
        </p:spPr>
        <p:txBody>
          <a:bodyPr wrap="square">
            <a:spAutoFit/>
          </a:bodyPr>
          <a:lstStyle/>
          <a:p>
            <a:r>
              <a:rPr lang="en-US" sz="3600" b="1"/>
              <a:t>3. PHẠM VI NGHIÊN CỨU</a:t>
            </a:r>
            <a:endParaRPr lang="en-US" sz="3600" b="1" dirty="0"/>
          </a:p>
        </p:txBody>
      </p:sp>
    </p:spTree>
    <p:extLst>
      <p:ext uri="{BB962C8B-B14F-4D97-AF65-F5344CB8AC3E}">
        <p14:creationId xmlns:p14="http://schemas.microsoft.com/office/powerpoint/2010/main" val="3180175203"/>
      </p:ext>
    </p:extLst>
  </p:cSld>
  <p:clrMapOvr>
    <a:masterClrMapping/>
  </p:clrMapOvr>
  <p:transition>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0-#ppt_w/2"/>
                                          </p:val>
                                        </p:tav>
                                        <p:tav tm="100000">
                                          <p:val>
                                            <p:strVal val="#ppt_x"/>
                                          </p:val>
                                        </p:tav>
                                      </p:tavLst>
                                    </p:anim>
                                    <p:anim calcmode="lin" valueType="num">
                                      <p:cBhvr additive="base">
                                        <p:cTn id="8" dur="2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250" fill="hold"/>
                                        <p:tgtEl>
                                          <p:spTgt spid="13"/>
                                        </p:tgtEl>
                                        <p:attrNameLst>
                                          <p:attrName>ppt_x</p:attrName>
                                        </p:attrNameLst>
                                      </p:cBhvr>
                                      <p:tavLst>
                                        <p:tav tm="0">
                                          <p:val>
                                            <p:strVal val="0-#ppt_w/2"/>
                                          </p:val>
                                        </p:tav>
                                        <p:tav tm="100000">
                                          <p:val>
                                            <p:strVal val="#ppt_x"/>
                                          </p:val>
                                        </p:tav>
                                      </p:tavLst>
                                    </p:anim>
                                    <p:anim calcmode="lin" valueType="num">
                                      <p:cBhvr additive="base">
                                        <p:cTn id="12" dur="25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7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250" fill="hold"/>
                                        <p:tgtEl>
                                          <p:spTgt spid="6"/>
                                        </p:tgtEl>
                                        <p:attrNameLst>
                                          <p:attrName>ppt_x</p:attrName>
                                        </p:attrNameLst>
                                      </p:cBhvr>
                                      <p:tavLst>
                                        <p:tav tm="0">
                                          <p:val>
                                            <p:strVal val="0-#ppt_w/2"/>
                                          </p:val>
                                        </p:tav>
                                        <p:tav tm="100000">
                                          <p:val>
                                            <p:strVal val="#ppt_x"/>
                                          </p:val>
                                        </p:tav>
                                      </p:tavLst>
                                    </p:anim>
                                    <p:anim calcmode="lin" valueType="num">
                                      <p:cBhvr additive="base">
                                        <p:cTn id="16" dur="25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25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250" fill="hold"/>
                                        <p:tgtEl>
                                          <p:spTgt spid="11"/>
                                        </p:tgtEl>
                                        <p:attrNameLst>
                                          <p:attrName>ppt_x</p:attrName>
                                        </p:attrNameLst>
                                      </p:cBhvr>
                                      <p:tavLst>
                                        <p:tav tm="0">
                                          <p:val>
                                            <p:strVal val="0-#ppt_w/2"/>
                                          </p:val>
                                        </p:tav>
                                        <p:tav tm="100000">
                                          <p:val>
                                            <p:strVal val="#ppt_x"/>
                                          </p:val>
                                        </p:tav>
                                      </p:tavLst>
                                    </p:anim>
                                    <p:anim calcmode="lin" valueType="num">
                                      <p:cBhvr additive="base">
                                        <p:cTn id="20" dur="25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75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250" fill="hold"/>
                                        <p:tgtEl>
                                          <p:spTgt spid="5"/>
                                        </p:tgtEl>
                                        <p:attrNameLst>
                                          <p:attrName>ppt_x</p:attrName>
                                        </p:attrNameLst>
                                      </p:cBhvr>
                                      <p:tavLst>
                                        <p:tav tm="0">
                                          <p:val>
                                            <p:strVal val="0-#ppt_w/2"/>
                                          </p:val>
                                        </p:tav>
                                        <p:tav tm="100000">
                                          <p:val>
                                            <p:strVal val="#ppt_x"/>
                                          </p:val>
                                        </p:tav>
                                      </p:tavLst>
                                    </p:anim>
                                    <p:anim calcmode="lin" valueType="num">
                                      <p:cBhvr additive="base">
                                        <p:cTn id="24" dur="250" fill="hold"/>
                                        <p:tgtEl>
                                          <p:spTgt spid="5"/>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75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250" fill="hold"/>
                                        <p:tgtEl>
                                          <p:spTgt spid="4"/>
                                        </p:tgtEl>
                                        <p:attrNameLst>
                                          <p:attrName>ppt_x</p:attrName>
                                        </p:attrNameLst>
                                      </p:cBhvr>
                                      <p:tavLst>
                                        <p:tav tm="0">
                                          <p:val>
                                            <p:strVal val="0-#ppt_w/2"/>
                                          </p:val>
                                        </p:tav>
                                        <p:tav tm="100000">
                                          <p:val>
                                            <p:strVal val="#ppt_x"/>
                                          </p:val>
                                        </p:tav>
                                      </p:tavLst>
                                    </p:anim>
                                    <p:anim calcmode="lin" valueType="num">
                                      <p:cBhvr additive="base">
                                        <p:cTn id="28" dur="250" fill="hold"/>
                                        <p:tgtEl>
                                          <p:spTgt spid="4"/>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75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250" fill="hold"/>
                                        <p:tgtEl>
                                          <p:spTgt spid="8"/>
                                        </p:tgtEl>
                                        <p:attrNameLst>
                                          <p:attrName>ppt_x</p:attrName>
                                        </p:attrNameLst>
                                      </p:cBhvr>
                                      <p:tavLst>
                                        <p:tav tm="0">
                                          <p:val>
                                            <p:strVal val="0-#ppt_w/2"/>
                                          </p:val>
                                        </p:tav>
                                        <p:tav tm="100000">
                                          <p:val>
                                            <p:strVal val="#ppt_x"/>
                                          </p:val>
                                        </p:tav>
                                      </p:tavLst>
                                    </p:anim>
                                    <p:anim calcmode="lin" valueType="num">
                                      <p:cBhvr additive="base">
                                        <p:cTn id="32" dur="250" fill="hold"/>
                                        <p:tgtEl>
                                          <p:spTgt spid="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75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250" fill="hold"/>
                                        <p:tgtEl>
                                          <p:spTgt spid="9"/>
                                        </p:tgtEl>
                                        <p:attrNameLst>
                                          <p:attrName>ppt_x</p:attrName>
                                        </p:attrNameLst>
                                      </p:cBhvr>
                                      <p:tavLst>
                                        <p:tav tm="0">
                                          <p:val>
                                            <p:strVal val="0-#ppt_w/2"/>
                                          </p:val>
                                        </p:tav>
                                        <p:tav tm="100000">
                                          <p:val>
                                            <p:strVal val="#ppt_x"/>
                                          </p:val>
                                        </p:tav>
                                      </p:tavLst>
                                    </p:anim>
                                    <p:anim calcmode="lin" valueType="num">
                                      <p:cBhvr additive="base">
                                        <p:cTn id="36" dur="2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3" grpId="0"/>
      <p:bldP spid="6" grpId="0"/>
      <p:bldP spid="5" grpId="0"/>
      <p:bldP spid="4" grpId="0"/>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BF0BFD-CBAE-2A14-8989-55AB2745F2D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300E2BE-D50A-D950-A3EE-13CE3EC7962D}"/>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F142245-3E72-5290-C14A-01F6D6CD2361}"/>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19A6DBC9-F050-19BD-7DF7-53D70BA8AD89}"/>
              </a:ext>
            </a:extLst>
          </p:cNvPr>
          <p:cNvSpPr txBox="1"/>
          <p:nvPr/>
        </p:nvSpPr>
        <p:spPr>
          <a:xfrm>
            <a:off x="496824" y="764717"/>
            <a:ext cx="13280136" cy="707886"/>
          </a:xfrm>
          <a:prstGeom prst="rect">
            <a:avLst/>
          </a:prstGeom>
          <a:noFill/>
        </p:spPr>
        <p:txBody>
          <a:bodyPr wrap="square" rtlCol="0">
            <a:spAutoFit/>
          </a:bodyPr>
          <a:lstStyle/>
          <a:p>
            <a:r>
              <a:rPr lang="en-US" sz="4000" b="1" dirty="0">
                <a:solidFill>
                  <a:srgbClr val="FF6600"/>
                </a:solidFill>
                <a:cs typeface="Arial"/>
              </a:rPr>
              <a:t>GIỚI THIỆU ĐỀ TÀI</a:t>
            </a:r>
            <a:endParaRPr lang="en-US" sz="4000" b="1" dirty="0">
              <a:solidFill>
                <a:srgbClr val="1F409A"/>
              </a:solidFill>
              <a:cs typeface="Arial"/>
            </a:endParaRPr>
          </a:p>
        </p:txBody>
      </p:sp>
      <p:pic>
        <p:nvPicPr>
          <p:cNvPr id="208" name="Picture 207" descr="Dai Nam [PPT] Template 15.png">
            <a:extLst>
              <a:ext uri="{FF2B5EF4-FFF2-40B4-BE49-F238E27FC236}">
                <a16:creationId xmlns:a16="http://schemas.microsoft.com/office/drawing/2014/main" id="{D2214166-1E0E-A96B-D8B9-6A9F2632FC4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4" name="Rectangle 3">
            <a:extLst>
              <a:ext uri="{FF2B5EF4-FFF2-40B4-BE49-F238E27FC236}">
                <a16:creationId xmlns:a16="http://schemas.microsoft.com/office/drawing/2014/main" id="{2DDF5E96-EF65-BC19-1B01-A4FCD673E3E5}"/>
              </a:ext>
            </a:extLst>
          </p:cNvPr>
          <p:cNvSpPr/>
          <p:nvPr/>
        </p:nvSpPr>
        <p:spPr>
          <a:xfrm>
            <a:off x="1219200" y="2388900"/>
            <a:ext cx="7275576" cy="5509200"/>
          </a:xfrm>
          <a:prstGeom prst="rect">
            <a:avLst/>
          </a:prstGeom>
          <a:noFill/>
        </p:spPr>
        <p:txBody>
          <a:bodyPr wrap="square" lIns="91440" tIns="45720" rIns="91440" bIns="45720">
            <a:spAutoFit/>
          </a:bodyPr>
          <a:lstStyle/>
          <a:p>
            <a:pPr marL="514350" indent="-514350" algn="just">
              <a:buAutoNum type="arabicPeriod"/>
            </a:pPr>
            <a:r>
              <a:rPr lang="vi-VN" sz="3200" b="1"/>
              <a:t>Đặt vấn đề</a:t>
            </a:r>
          </a:p>
          <a:p>
            <a:pPr marL="514350" indent="-514350" algn="just">
              <a:buAutoNum type="arabicPeriod"/>
            </a:pPr>
            <a:endParaRPr lang="vi-VN" sz="3200"/>
          </a:p>
          <a:p>
            <a:pPr algn="just"/>
            <a:r>
              <a:rPr lang="vi-VN" sz="3200"/>
              <a:t>Trong thời đại công nghệ 4.0, việc điều khiển thiết bị thông minh bằng các phương thức tự nhiên như cử chỉ tay ngày càng trở nên phổ biến. Các hệ thống nhận diện cử chỉ tay hiện nay chủ yếu dựa vào thị giác máy tính, yêu cầu camera và môi trường ánh sáng phù hợp, gây ra nhiều hạn chế trong ứng dụng thực tế</a:t>
            </a:r>
            <a:endParaRPr lang="vi-VN" sz="3000"/>
          </a:p>
        </p:txBody>
      </p:sp>
      <p:pic>
        <p:nvPicPr>
          <p:cNvPr id="11" name="Picture 10">
            <a:extLst>
              <a:ext uri="{FF2B5EF4-FFF2-40B4-BE49-F238E27FC236}">
                <a16:creationId xmlns:a16="http://schemas.microsoft.com/office/drawing/2014/main" id="{C28277B5-043E-56C0-5896-DF098577D46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58400" y="3314700"/>
            <a:ext cx="6400800" cy="4267200"/>
          </a:xfrm>
          <a:prstGeom prst="rect">
            <a:avLst/>
          </a:prstGeom>
        </p:spPr>
      </p:pic>
    </p:spTree>
    <p:extLst>
      <p:ext uri="{BB962C8B-B14F-4D97-AF65-F5344CB8AC3E}">
        <p14:creationId xmlns:p14="http://schemas.microsoft.com/office/powerpoint/2010/main" val="4169202109"/>
      </p:ext>
    </p:extLst>
  </p:cSld>
  <p:clrMapOvr>
    <a:masterClrMapping/>
  </p:clrMapOvr>
  <p:transition spd="slow">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475F64-0D6D-910D-6FD6-5CD4EBFB9EB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07DA0B7-ACF2-47AB-5942-42114F2B2200}"/>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48D3DB29-46CB-6AFE-E982-DF2DA8155891}"/>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9F393847-8F1F-98F2-DFDB-4B8C91EE3520}"/>
              </a:ext>
            </a:extLst>
          </p:cNvPr>
          <p:cNvSpPr txBox="1"/>
          <p:nvPr/>
        </p:nvSpPr>
        <p:spPr>
          <a:xfrm>
            <a:off x="496824" y="764717"/>
            <a:ext cx="13280136" cy="707886"/>
          </a:xfrm>
          <a:prstGeom prst="rect">
            <a:avLst/>
          </a:prstGeom>
          <a:noFill/>
        </p:spPr>
        <p:txBody>
          <a:bodyPr wrap="square" rtlCol="0">
            <a:spAutoFit/>
          </a:bodyPr>
          <a:lstStyle/>
          <a:p>
            <a:r>
              <a:rPr lang="en-US" sz="4000" b="1">
                <a:solidFill>
                  <a:srgbClr val="FF6600"/>
                </a:solidFill>
                <a:latin typeface="Arial"/>
                <a:cs typeface="Arial"/>
              </a:rPr>
              <a:t>GIỚI THIỆU ĐỀ TÀI</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A110149B-6E4A-EEBD-8275-A6E62B721BE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10" name="TextBox 9">
            <a:extLst>
              <a:ext uri="{FF2B5EF4-FFF2-40B4-BE49-F238E27FC236}">
                <a16:creationId xmlns:a16="http://schemas.microsoft.com/office/drawing/2014/main" id="{0DA6258E-CCC1-F8D8-2487-AD62E71F7ADE}"/>
              </a:ext>
            </a:extLst>
          </p:cNvPr>
          <p:cNvSpPr txBox="1"/>
          <p:nvPr/>
        </p:nvSpPr>
        <p:spPr>
          <a:xfrm>
            <a:off x="496824" y="2258565"/>
            <a:ext cx="9144000" cy="646331"/>
          </a:xfrm>
          <a:prstGeom prst="rect">
            <a:avLst/>
          </a:prstGeom>
          <a:noFill/>
        </p:spPr>
        <p:txBody>
          <a:bodyPr wrap="square">
            <a:spAutoFit/>
          </a:bodyPr>
          <a:lstStyle/>
          <a:p>
            <a:pPr algn="just"/>
            <a:r>
              <a:rPr lang="en-US" sz="3600" b="1"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2. Giải pháp đề xuất</a:t>
            </a:r>
          </a:p>
        </p:txBody>
      </p:sp>
      <p:sp>
        <p:nvSpPr>
          <p:cNvPr id="4" name="Rectangle 3">
            <a:extLst>
              <a:ext uri="{FF2B5EF4-FFF2-40B4-BE49-F238E27FC236}">
                <a16:creationId xmlns:a16="http://schemas.microsoft.com/office/drawing/2014/main" id="{600D91CB-3B8C-B4E8-A006-2B1DA11973F7}"/>
              </a:ext>
            </a:extLst>
          </p:cNvPr>
          <p:cNvSpPr/>
          <p:nvPr/>
        </p:nvSpPr>
        <p:spPr>
          <a:xfrm>
            <a:off x="790720" y="3197581"/>
            <a:ext cx="8556208" cy="5509200"/>
          </a:xfrm>
          <a:prstGeom prst="rect">
            <a:avLst/>
          </a:prstGeom>
          <a:noFill/>
        </p:spPr>
        <p:txBody>
          <a:bodyPr wrap="square" lIns="91440" tIns="45720" rIns="91440" bIns="45720">
            <a:spAutoFit/>
          </a:bodyPr>
          <a:lstStyle/>
          <a:p>
            <a:pPr algn="just" eaLnBrk="1" hangingPunct="1"/>
            <a:r>
              <a:rPr lang="en-US" sz="3200" b="1"/>
              <a:t>Thu thập và truyền dữ liệu:</a:t>
            </a:r>
          </a:p>
          <a:p>
            <a:pPr marL="457159" indent="-457159" algn="just" eaLnBrk="1" hangingPunct="1">
              <a:buFont typeface="Arial" panose="020B0604020202020204" pitchFamily="34" charset="0"/>
              <a:buChar char="•"/>
            </a:pPr>
            <a:r>
              <a:rPr lang="en-US" sz="3200"/>
              <a:t>Sử dụng MPU6050 gắn trên găng tay để thu thập dữ liệu gia tốc và con quay.</a:t>
            </a:r>
          </a:p>
          <a:p>
            <a:pPr marL="457159" indent="-457159" algn="just" eaLnBrk="1" hangingPunct="1">
              <a:buFont typeface="Arial" panose="020B0604020202020204" pitchFamily="34" charset="0"/>
              <a:buChar char="•"/>
            </a:pPr>
            <a:r>
              <a:rPr lang="en-US" sz="3200"/>
              <a:t>ESP8266 truyền dữ liệu theo thời gian thực lên Flask Server.</a:t>
            </a:r>
          </a:p>
          <a:p>
            <a:pPr algn="just" eaLnBrk="1" hangingPunct="1"/>
            <a:r>
              <a:rPr lang="en-US" sz="3200" b="1"/>
              <a:t>Nhận dạng cử chỉ thời gian thực:</a:t>
            </a:r>
            <a:endParaRPr lang="en-US" sz="3200"/>
          </a:p>
          <a:p>
            <a:pPr marL="457159" indent="-457159" algn="just" eaLnBrk="1" hangingPunct="1">
              <a:buFont typeface="Arial" panose="020B0604020202020204" pitchFamily="34" charset="0"/>
              <a:buChar char="•"/>
            </a:pPr>
            <a:r>
              <a:rPr lang="en-US" sz="3200"/>
              <a:t>Flask Servr lưu trữ dữ liệu vào file CSV.</a:t>
            </a:r>
          </a:p>
          <a:p>
            <a:pPr marL="457159" indent="-457159" algn="just" eaLnBrk="1" hangingPunct="1">
              <a:buFont typeface="Arial" panose="020B0604020202020204" pitchFamily="34" charset="0"/>
              <a:buChar char="•"/>
            </a:pPr>
            <a:r>
              <a:rPr lang="en-US" sz="3200"/>
              <a:t>Mô hình TensorFlow (LSTM/CNN) huấn luyện và dự đoán cử chỉ tay ngay khi nhận dữ liệu</a:t>
            </a:r>
          </a:p>
          <a:p>
            <a:pPr algn="just"/>
            <a:r>
              <a:rPr lang="vi-VN" sz="2800"/>
              <a:t>	</a:t>
            </a:r>
          </a:p>
        </p:txBody>
      </p:sp>
      <p:pic>
        <p:nvPicPr>
          <p:cNvPr id="7" name="Picture 6">
            <a:extLst>
              <a:ext uri="{FF2B5EF4-FFF2-40B4-BE49-F238E27FC236}">
                <a16:creationId xmlns:a16="http://schemas.microsoft.com/office/drawing/2014/main" id="{24FC4145-7A45-D994-332E-D9559D63EE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10800" y="3432364"/>
            <a:ext cx="7389145" cy="4243726"/>
          </a:xfrm>
          <a:prstGeom prst="rect">
            <a:avLst/>
          </a:prstGeom>
        </p:spPr>
      </p:pic>
      <p:sp>
        <p:nvSpPr>
          <p:cNvPr id="8" name="Rectangle 7">
            <a:extLst>
              <a:ext uri="{FF2B5EF4-FFF2-40B4-BE49-F238E27FC236}">
                <a16:creationId xmlns:a16="http://schemas.microsoft.com/office/drawing/2014/main" id="{F10BDEDB-36CA-97C3-35A2-12D691DDAADB}"/>
              </a:ext>
            </a:extLst>
          </p:cNvPr>
          <p:cNvSpPr/>
          <p:nvPr/>
        </p:nvSpPr>
        <p:spPr>
          <a:xfrm>
            <a:off x="890877" y="5367406"/>
            <a:ext cx="8778522" cy="584775"/>
          </a:xfrm>
          <a:prstGeom prst="rect">
            <a:avLst/>
          </a:prstGeom>
          <a:noFill/>
        </p:spPr>
        <p:txBody>
          <a:bodyPr wrap="square" lIns="91440" tIns="45720" rIns="91440" bIns="45720">
            <a:spAutoFit/>
          </a:bodyPr>
          <a:lstStyle/>
          <a:p>
            <a:pPr algn="just">
              <a:buNone/>
            </a:pPr>
            <a:r>
              <a:rPr lang="vi-VN" sz="3200"/>
              <a:t>	</a:t>
            </a:r>
          </a:p>
        </p:txBody>
      </p:sp>
    </p:spTree>
    <p:extLst>
      <p:ext uri="{BB962C8B-B14F-4D97-AF65-F5344CB8AC3E}">
        <p14:creationId xmlns:p14="http://schemas.microsoft.com/office/powerpoint/2010/main" val="2743519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7C6897-878E-F192-585A-1396E73B3AE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DD345BE-8AB8-3269-3BDE-CA944622D89F}"/>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926E5F20-D1AB-0754-4670-445295E70592}"/>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3E4EF6D6-5488-102E-F24F-7C198B8320EA}"/>
              </a:ext>
            </a:extLst>
          </p:cNvPr>
          <p:cNvSpPr txBox="1"/>
          <p:nvPr/>
        </p:nvSpPr>
        <p:spPr>
          <a:xfrm>
            <a:off x="496824" y="764717"/>
            <a:ext cx="13280136" cy="707886"/>
          </a:xfrm>
          <a:prstGeom prst="rect">
            <a:avLst/>
          </a:prstGeom>
          <a:noFill/>
        </p:spPr>
        <p:txBody>
          <a:bodyPr wrap="square" rtlCol="0">
            <a:spAutoFit/>
          </a:bodyPr>
          <a:lstStyle/>
          <a:p>
            <a:r>
              <a:rPr lang="en-US" sz="4000" b="1">
                <a:solidFill>
                  <a:srgbClr val="FF6600"/>
                </a:solidFill>
                <a:latin typeface="Arial"/>
                <a:cs typeface="Arial"/>
              </a:rPr>
              <a:t>MỤC TIÊU NGHIÊN CỨU</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991163CB-C1B8-D365-3A73-1970042877C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pic>
        <p:nvPicPr>
          <p:cNvPr id="1026" name="Picture 2" descr="Có thể là hình ảnh về 4 người, mọi người đang học và văn bản">
            <a:extLst>
              <a:ext uri="{FF2B5EF4-FFF2-40B4-BE49-F238E27FC236}">
                <a16:creationId xmlns:a16="http://schemas.microsoft.com/office/drawing/2014/main" id="{2060796B-C347-BE5A-7A1D-0B2A21AA8B97}"/>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582400" y="3393676"/>
            <a:ext cx="6223279" cy="466745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4A29495-E831-832E-B36C-66BC7FBD57CA}"/>
              </a:ext>
            </a:extLst>
          </p:cNvPr>
          <p:cNvSpPr txBox="1"/>
          <p:nvPr/>
        </p:nvSpPr>
        <p:spPr>
          <a:xfrm>
            <a:off x="615671" y="3191384"/>
            <a:ext cx="10414278" cy="5509200"/>
          </a:xfrm>
          <a:prstGeom prst="rect">
            <a:avLst/>
          </a:prstGeom>
          <a:noFill/>
        </p:spPr>
        <p:txBody>
          <a:bodyPr wrap="square">
            <a:spAutoFit/>
          </a:bodyPr>
          <a:lstStyle/>
          <a:p>
            <a:pPr algn="just">
              <a:buNone/>
            </a:pPr>
            <a:r>
              <a:rPr lang="vi-VN" sz="3200" b="1"/>
              <a:t>Mục tiêu cụ thể:</a:t>
            </a:r>
          </a:p>
          <a:p>
            <a:pPr marL="457200" indent="-457200" algn="just">
              <a:buFont typeface="Arial" panose="020B0604020202020204" pitchFamily="34" charset="0"/>
              <a:buChar char="•"/>
            </a:pPr>
            <a:r>
              <a:rPr lang="vi-VN" sz="3200"/>
              <a:t>Xây dựng hệ thống nhận diện cử chỉ tay dựa trên dữ liệu từ cảm biến MPU6050.</a:t>
            </a:r>
          </a:p>
          <a:p>
            <a:pPr marL="457200" indent="-457200" algn="just">
              <a:buFont typeface="Arial" panose="020B0604020202020204" pitchFamily="34" charset="0"/>
              <a:buChar char="•"/>
            </a:pPr>
            <a:r>
              <a:rPr lang="vi-VN" sz="3200"/>
              <a:t>Truyền dữ liệu cảm biến qua ESP8266 đến Flask Server để xử lý.</a:t>
            </a:r>
          </a:p>
          <a:p>
            <a:pPr marL="457200" indent="-457200" algn="just">
              <a:buFont typeface="Arial" panose="020B0604020202020204" pitchFamily="34" charset="0"/>
              <a:buChar char="•"/>
            </a:pPr>
            <a:r>
              <a:rPr lang="vi-VN" sz="3200"/>
              <a:t>Huấn luyện mô hình AI bằng TensorFlow nhằm phân loại cử chỉ tay chính xác.</a:t>
            </a:r>
          </a:p>
          <a:p>
            <a:pPr marL="457200" indent="-457200" algn="just">
              <a:buFont typeface="Arial" panose="020B0604020202020204" pitchFamily="34" charset="0"/>
              <a:buChar char="•"/>
            </a:pPr>
            <a:r>
              <a:rPr lang="vi-VN" sz="3200"/>
              <a:t>Ứng dụng IoT và AI để tạo giao diện điều khiển thiết bị thông minh nhanh chóng, chính xác.</a:t>
            </a:r>
          </a:p>
          <a:p>
            <a:pPr marL="457200" indent="-457200" algn="just">
              <a:buFont typeface="Arial" panose="020B0604020202020204" pitchFamily="34" charset="0"/>
              <a:buChar char="•"/>
            </a:pPr>
            <a:r>
              <a:rPr lang="vi-VN" sz="3200"/>
              <a:t>Hỗ trợ người khuyết tật, VR/AR, điều khiển từ xa bằng cử chỉ tay.</a:t>
            </a:r>
          </a:p>
        </p:txBody>
      </p:sp>
      <p:sp>
        <p:nvSpPr>
          <p:cNvPr id="9" name="TextBox 8">
            <a:extLst>
              <a:ext uri="{FF2B5EF4-FFF2-40B4-BE49-F238E27FC236}">
                <a16:creationId xmlns:a16="http://schemas.microsoft.com/office/drawing/2014/main" id="{32F0069A-5FB6-D3B1-2EAE-26F847DB398A}"/>
              </a:ext>
            </a:extLst>
          </p:cNvPr>
          <p:cNvSpPr txBox="1"/>
          <p:nvPr/>
        </p:nvSpPr>
        <p:spPr>
          <a:xfrm>
            <a:off x="634721" y="1904616"/>
            <a:ext cx="12395479" cy="1077218"/>
          </a:xfrm>
          <a:prstGeom prst="rect">
            <a:avLst/>
          </a:prstGeom>
          <a:noFill/>
        </p:spPr>
        <p:txBody>
          <a:bodyPr wrap="square">
            <a:spAutoFit/>
          </a:bodyPr>
          <a:lstStyle/>
          <a:p>
            <a:pPr algn="just"/>
            <a:r>
              <a:rPr lang="en-US" sz="3200" b="1"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Mục tiêu chính:</a:t>
            </a:r>
          </a:p>
          <a:p>
            <a:pPr marL="457200" indent="-457200" algn="just">
              <a:buFont typeface="Arial" panose="020B0604020202020204" pitchFamily="34" charset="0"/>
              <a:buChar char="•"/>
            </a:pPr>
            <a:r>
              <a:rPr lang="en-US" sz="3200" b="0"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Nhận dạng được cử chỉ tay chính xác rồi xuất ra console.</a:t>
            </a:r>
          </a:p>
        </p:txBody>
      </p:sp>
    </p:spTree>
    <p:extLst>
      <p:ext uri="{BB962C8B-B14F-4D97-AF65-F5344CB8AC3E}">
        <p14:creationId xmlns:p14="http://schemas.microsoft.com/office/powerpoint/2010/main" val="4178534934"/>
      </p:ext>
    </p:extLst>
  </p:cSld>
  <p:clrMapOvr>
    <a:masterClrMapping/>
  </p:clrMapOvr>
  <mc:AlternateContent xmlns:mc="http://schemas.openxmlformats.org/markup-compatibility/2006" xmlns:p15="http://schemas.microsoft.com/office/powerpoint/2012/main">
    <mc:Choice Requires="p15">
      <p:transition>
        <p15:prstTrans prst="peelOff"/>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8D4542-CC49-CD05-B211-7526659D7D5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38C5E09-13BA-D093-A68D-7951B6D20487}"/>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10D1520A-0504-6621-1C98-EFD506DC4693}"/>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71554230-2547-1E89-5B52-026B19F16C9C}"/>
              </a:ext>
            </a:extLst>
          </p:cNvPr>
          <p:cNvSpPr txBox="1"/>
          <p:nvPr/>
        </p:nvSpPr>
        <p:spPr>
          <a:xfrm>
            <a:off x="496824" y="764717"/>
            <a:ext cx="13280136" cy="707886"/>
          </a:xfrm>
          <a:prstGeom prst="rect">
            <a:avLst/>
          </a:prstGeom>
          <a:noFill/>
        </p:spPr>
        <p:txBody>
          <a:bodyPr wrap="square" rtlCol="0">
            <a:spAutoFit/>
          </a:bodyPr>
          <a:lstStyle/>
          <a:p>
            <a:r>
              <a:rPr lang="en-US" sz="4000" b="1">
                <a:solidFill>
                  <a:srgbClr val="FF6600"/>
                </a:solidFill>
                <a:latin typeface="Arial"/>
                <a:cs typeface="Arial"/>
              </a:rPr>
              <a:t>PHẠM VI NGHIÊN CỨU</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9F5CC940-AA6E-078A-AFAA-335A38C65AD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5" name="TextBox 4">
            <a:extLst>
              <a:ext uri="{FF2B5EF4-FFF2-40B4-BE49-F238E27FC236}">
                <a16:creationId xmlns:a16="http://schemas.microsoft.com/office/drawing/2014/main" id="{6B5BBD35-544C-A640-9AD1-656509E5AA34}"/>
              </a:ext>
            </a:extLst>
          </p:cNvPr>
          <p:cNvSpPr txBox="1"/>
          <p:nvPr/>
        </p:nvSpPr>
        <p:spPr>
          <a:xfrm>
            <a:off x="609600" y="2541300"/>
            <a:ext cx="9728479" cy="5509200"/>
          </a:xfrm>
          <a:prstGeom prst="rect">
            <a:avLst/>
          </a:prstGeom>
          <a:noFill/>
        </p:spPr>
        <p:txBody>
          <a:bodyPr wrap="square">
            <a:spAutoFit/>
          </a:bodyPr>
          <a:lstStyle/>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vi-VN" altLang="vi-VN" sz="3200" b="1" i="0" u="none" strike="noStrike" cap="none" normalizeH="0" baseline="0">
                <a:ln>
                  <a:noFill/>
                </a:ln>
                <a:solidFill>
                  <a:schemeClr val="tx1"/>
                </a:solidFill>
                <a:effectLst/>
                <a:latin typeface="Arial" panose="020B0604020202020204" pitchFamily="34" charset="0"/>
              </a:rPr>
              <a:t>Dữ liệu cảm biến:</a:t>
            </a:r>
            <a:r>
              <a:rPr kumimoji="0" lang="vi-VN" altLang="vi-VN" sz="3200" b="0" i="0" u="none" strike="noStrike" cap="none" normalizeH="0" baseline="0">
                <a:ln>
                  <a:noFill/>
                </a:ln>
                <a:solidFill>
                  <a:schemeClr val="tx1"/>
                </a:solidFill>
                <a:effectLst/>
                <a:latin typeface="Arial" panose="020B0604020202020204" pitchFamily="34" charset="0"/>
              </a:rPr>
              <a:t> Thu thập và xử lý dữ liệu từ </a:t>
            </a:r>
            <a:r>
              <a:rPr kumimoji="0" lang="vi-VN" altLang="vi-VN" sz="3200" b="1" i="0" u="none" strike="noStrike" cap="none" normalizeH="0" baseline="0">
                <a:ln>
                  <a:noFill/>
                </a:ln>
                <a:solidFill>
                  <a:schemeClr val="tx1"/>
                </a:solidFill>
                <a:effectLst/>
                <a:latin typeface="Arial" panose="020B0604020202020204" pitchFamily="34" charset="0"/>
              </a:rPr>
              <a:t>MPU6050</a:t>
            </a:r>
            <a:r>
              <a:rPr kumimoji="0" lang="vi-VN" altLang="vi-VN" sz="3200" b="0" i="0" u="none" strike="noStrike" cap="none" normalizeH="0" baseline="0">
                <a:ln>
                  <a:noFill/>
                </a:ln>
                <a:solidFill>
                  <a:schemeClr val="tx1"/>
                </a:solidFill>
                <a:effectLst/>
                <a:latin typeface="Arial" panose="020B0604020202020204" pitchFamily="34" charset="0"/>
              </a:rPr>
              <a:t> (gia tốc kế và con quay hồi chuyển). </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vi-VN" altLang="vi-VN" sz="3200" b="1" i="0" u="none" strike="noStrike" cap="none" normalizeH="0" baseline="0">
                <a:ln>
                  <a:noFill/>
                </a:ln>
                <a:solidFill>
                  <a:schemeClr val="tx1"/>
                </a:solidFill>
                <a:effectLst/>
                <a:latin typeface="Arial" panose="020B0604020202020204" pitchFamily="34" charset="0"/>
              </a:rPr>
              <a:t>Truyền dữ liệu:</a:t>
            </a:r>
            <a:r>
              <a:rPr kumimoji="0" lang="vi-VN" altLang="vi-VN" sz="3200" b="0" i="0" u="none" strike="noStrike" cap="none" normalizeH="0" baseline="0">
                <a:ln>
                  <a:noFill/>
                </a:ln>
                <a:solidFill>
                  <a:schemeClr val="tx1"/>
                </a:solidFill>
                <a:effectLst/>
                <a:latin typeface="Arial" panose="020B0604020202020204" pitchFamily="34" charset="0"/>
              </a:rPr>
              <a:t> Sử </a:t>
            </a:r>
            <a:r>
              <a:rPr kumimoji="0" lang="vi-VN" altLang="vi-VN" sz="3200" i="0" u="none" strike="noStrike" cap="none" normalizeH="0" baseline="0">
                <a:ln>
                  <a:noFill/>
                </a:ln>
                <a:solidFill>
                  <a:schemeClr val="tx1"/>
                </a:solidFill>
                <a:effectLst/>
                <a:latin typeface="Arial" panose="020B0604020202020204" pitchFamily="34" charset="0"/>
              </a:rPr>
              <a:t>dụng ESP8266 để gửi dữ liệu cảm biến đến Flask Server. </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vi-VN" altLang="vi-VN" sz="3200" b="1" i="0" u="none" strike="noStrike" cap="none" normalizeH="0" baseline="0">
                <a:ln>
                  <a:noFill/>
                </a:ln>
                <a:solidFill>
                  <a:schemeClr val="tx1"/>
                </a:solidFill>
                <a:effectLst/>
                <a:latin typeface="Arial" panose="020B0604020202020204" pitchFamily="34" charset="0"/>
              </a:rPr>
              <a:t>Xử lý và nhận diện:</a:t>
            </a:r>
            <a:r>
              <a:rPr kumimoji="0" lang="vi-VN" altLang="vi-VN" sz="3200" b="0" i="0" u="none" strike="noStrike" cap="none" normalizeH="0" baseline="0">
                <a:ln>
                  <a:noFill/>
                </a:ln>
                <a:solidFill>
                  <a:schemeClr val="tx1"/>
                </a:solidFill>
                <a:effectLst/>
                <a:latin typeface="Arial" panose="020B0604020202020204" pitchFamily="34" charset="0"/>
              </a:rPr>
              <a:t> Ứng dụng </a:t>
            </a:r>
            <a:r>
              <a:rPr kumimoji="0" lang="vi-VN" altLang="vi-VN" sz="3200" i="0" u="none" strike="noStrike" cap="none" normalizeH="0" baseline="0">
                <a:ln>
                  <a:noFill/>
                </a:ln>
                <a:solidFill>
                  <a:schemeClr val="tx1"/>
                </a:solidFill>
                <a:effectLst/>
                <a:latin typeface="Arial" panose="020B0604020202020204" pitchFamily="34" charset="0"/>
              </a:rPr>
              <a:t>TensorFlow </a:t>
            </a:r>
            <a:r>
              <a:rPr kumimoji="0" lang="vi-VN" altLang="vi-VN" sz="3200" b="0" i="0" u="none" strike="noStrike" cap="none" normalizeH="0" baseline="0">
                <a:ln>
                  <a:noFill/>
                </a:ln>
                <a:solidFill>
                  <a:schemeClr val="tx1"/>
                </a:solidFill>
                <a:effectLst/>
                <a:latin typeface="Arial" panose="020B0604020202020204" pitchFamily="34" charset="0"/>
              </a:rPr>
              <a:t>để huấn luyện mô hình phân loại cử chỉ tay. </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vi-VN" altLang="vi-VN" sz="3200" b="1" i="0" u="none" strike="noStrike" cap="none" normalizeH="0" baseline="0">
                <a:ln>
                  <a:noFill/>
                </a:ln>
                <a:solidFill>
                  <a:schemeClr val="tx1"/>
                </a:solidFill>
                <a:effectLst/>
                <a:latin typeface="Arial" panose="020B0604020202020204" pitchFamily="34" charset="0"/>
              </a:rPr>
              <a:t>Môi trường thử nghiệm:</a:t>
            </a:r>
            <a:r>
              <a:rPr kumimoji="0" lang="vi-VN" altLang="vi-VN" sz="3200" b="0" i="0" u="none" strike="noStrike" cap="none" normalizeH="0" baseline="0">
                <a:ln>
                  <a:noFill/>
                </a:ln>
                <a:solidFill>
                  <a:schemeClr val="tx1"/>
                </a:solidFill>
                <a:effectLst/>
                <a:latin typeface="Arial" panose="020B0604020202020204" pitchFamily="34" charset="0"/>
              </a:rPr>
              <a:t> Kiểm tra hệ thống trong điều kiện thực tế, tập trung vào các cử chỉ tay cơ bản. </a:t>
            </a:r>
          </a:p>
          <a:p>
            <a:pPr marL="457200" marR="0" lvl="0" indent="-4572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vi-VN" altLang="vi-VN" sz="3200" b="1" i="0" u="none" strike="noStrike" cap="none" normalizeH="0" baseline="0">
                <a:ln>
                  <a:noFill/>
                </a:ln>
                <a:solidFill>
                  <a:schemeClr val="tx1"/>
                </a:solidFill>
                <a:effectLst/>
                <a:latin typeface="Arial" panose="020B0604020202020204" pitchFamily="34" charset="0"/>
              </a:rPr>
              <a:t>Ứng dụng:</a:t>
            </a:r>
            <a:r>
              <a:rPr kumimoji="0" lang="vi-VN" altLang="vi-VN" sz="3200" b="0" i="0" u="none" strike="noStrike" cap="none" normalizeH="0" baseline="0">
                <a:ln>
                  <a:noFill/>
                </a:ln>
                <a:solidFill>
                  <a:schemeClr val="tx1"/>
                </a:solidFill>
                <a:effectLst/>
                <a:latin typeface="Arial" panose="020B0604020202020204" pitchFamily="34" charset="0"/>
              </a:rPr>
              <a:t> Điều khiển thiết bị thông minh, hỗ trợ người khuyết tật, VR/AR</a:t>
            </a:r>
            <a:endParaRPr lang="en-US" sz="3200" b="0"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1" name="Rectangle 4">
            <a:extLst>
              <a:ext uri="{FF2B5EF4-FFF2-40B4-BE49-F238E27FC236}">
                <a16:creationId xmlns:a16="http://schemas.microsoft.com/office/drawing/2014/main" id="{0E1C5375-2F5F-3E14-96FE-CFE90E309EDF}"/>
              </a:ext>
            </a:extLst>
          </p:cNvPr>
          <p:cNvSpPr>
            <a:spLocks noChangeArrowheads="1"/>
          </p:cNvSpPr>
          <p:nvPr/>
        </p:nvSpPr>
        <p:spPr bwMode="auto">
          <a:xfrm>
            <a:off x="0" y="-184666"/>
            <a:ext cx="39305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1800" b="0" i="0" u="none" strike="noStrike" cap="none" normalizeH="0" baseline="0">
                <a:ln>
                  <a:noFill/>
                </a:ln>
                <a:solidFill>
                  <a:schemeClr val="tx1"/>
                </a:solidFill>
                <a:effectLst/>
                <a:latin typeface="Arial" panose="020B0604020202020204" pitchFamily="34" charset="0"/>
              </a:rPr>
              <a:t>. </a:t>
            </a:r>
          </a:p>
        </p:txBody>
      </p:sp>
      <p:pic>
        <p:nvPicPr>
          <p:cNvPr id="2054" name="Picture 6" descr="Có thể là hình ảnh về 3 người và mọi người đang học">
            <a:extLst>
              <a:ext uri="{FF2B5EF4-FFF2-40B4-BE49-F238E27FC236}">
                <a16:creationId xmlns:a16="http://schemas.microsoft.com/office/drawing/2014/main" id="{221FD6AB-84E8-4414-20F1-3A57E4DC6C3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820400" y="2781300"/>
            <a:ext cx="6705600" cy="502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3082970"/>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DDE288-1FD9-F81B-B267-4DAD043530E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626ADA8-0E53-0791-FE7A-FBFED7497D29}"/>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3905C776-B34C-1768-CDA8-5D5CEC65B158}"/>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EA392C41-B9DC-4639-6EE3-D39B9E867D40}"/>
              </a:ext>
            </a:extLst>
          </p:cNvPr>
          <p:cNvSpPr txBox="1"/>
          <p:nvPr/>
        </p:nvSpPr>
        <p:spPr>
          <a:xfrm>
            <a:off x="496824" y="764717"/>
            <a:ext cx="13280136" cy="707886"/>
          </a:xfrm>
          <a:prstGeom prst="rect">
            <a:avLst/>
          </a:prstGeom>
          <a:noFill/>
        </p:spPr>
        <p:txBody>
          <a:bodyPr wrap="square" rtlCol="0">
            <a:spAutoFit/>
          </a:bodyPr>
          <a:lstStyle/>
          <a:p>
            <a:r>
              <a:rPr lang="en-US" sz="4000" b="1">
                <a:solidFill>
                  <a:srgbClr val="FF6600"/>
                </a:solidFill>
                <a:latin typeface="Arial"/>
                <a:cs typeface="Arial"/>
              </a:rPr>
              <a:t>SƠ ĐỒ HỆ THỐNG</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5477C25C-098F-DF3D-E8E8-28B10FBFA8C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11" name="TextBox 10">
            <a:extLst>
              <a:ext uri="{FF2B5EF4-FFF2-40B4-BE49-F238E27FC236}">
                <a16:creationId xmlns:a16="http://schemas.microsoft.com/office/drawing/2014/main" id="{27FBC572-82BA-D330-59C4-CB757805C288}"/>
              </a:ext>
            </a:extLst>
          </p:cNvPr>
          <p:cNvSpPr txBox="1"/>
          <p:nvPr/>
        </p:nvSpPr>
        <p:spPr>
          <a:xfrm>
            <a:off x="4762" y="1897047"/>
            <a:ext cx="7996238" cy="1200329"/>
          </a:xfrm>
          <a:prstGeom prst="rect">
            <a:avLst/>
          </a:prstGeom>
          <a:noFill/>
        </p:spPr>
        <p:txBody>
          <a:bodyPr wrap="square">
            <a:spAutoFit/>
          </a:bodyPr>
          <a:lstStyle/>
          <a:p>
            <a:pPr algn="ctr"/>
            <a:r>
              <a:rPr lang="en-US" sz="3600" b="1"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QUY TRÌNH HOẠT ĐỘNG TỔNG QUÁT CỦA SƠ ĐỒ HỆ THỐNG</a:t>
            </a:r>
          </a:p>
        </p:txBody>
      </p:sp>
      <p:sp>
        <p:nvSpPr>
          <p:cNvPr id="13" name="TextBox 12">
            <a:extLst>
              <a:ext uri="{FF2B5EF4-FFF2-40B4-BE49-F238E27FC236}">
                <a16:creationId xmlns:a16="http://schemas.microsoft.com/office/drawing/2014/main" id="{2446A5E4-3788-5609-7AC9-6974484635F9}"/>
              </a:ext>
            </a:extLst>
          </p:cNvPr>
          <p:cNvSpPr txBox="1"/>
          <p:nvPr/>
        </p:nvSpPr>
        <p:spPr>
          <a:xfrm>
            <a:off x="990600" y="3494187"/>
            <a:ext cx="6248400" cy="5078313"/>
          </a:xfrm>
          <a:prstGeom prst="rect">
            <a:avLst/>
          </a:prstGeom>
          <a:noFill/>
        </p:spPr>
        <p:txBody>
          <a:bodyPr wrap="square">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vi-VN" altLang="vi-VN" sz="3600" b="0" i="0" u="none" strike="noStrike" cap="none" normalizeH="0" baseline="0">
                <a:ln>
                  <a:noFill/>
                </a:ln>
                <a:effectLst/>
                <a:latin typeface="Arial" panose="020B0604020202020204" pitchFamily="34" charset="0"/>
              </a:rPr>
              <a:t>Cảm biến MPU6050 được cấp nguồn và liên tục đo các giá trị gia tốc, góc quay của tay. </a:t>
            </a:r>
          </a:p>
          <a:p>
            <a:pPr marL="0" marR="0" lvl="0" indent="0" algn="just" defTabSz="914400" rtl="0" eaLnBrk="0" fontAlgn="base" latinLnBrk="0" hangingPunct="0">
              <a:lnSpc>
                <a:spcPct val="100000"/>
              </a:lnSpc>
              <a:spcBef>
                <a:spcPct val="0"/>
              </a:spcBef>
              <a:spcAft>
                <a:spcPct val="0"/>
              </a:spcAft>
              <a:buClrTx/>
              <a:buSzTx/>
              <a:tabLst/>
            </a:pPr>
            <a:r>
              <a:rPr kumimoji="0" lang="vi-VN" altLang="vi-VN" sz="3600" b="0" i="0" u="none" strike="noStrike" cap="none" normalizeH="0" baseline="0">
                <a:ln>
                  <a:noFill/>
                </a:ln>
                <a:effectLst/>
                <a:latin typeface="Arial" panose="020B0604020202020204" pitchFamily="34" charset="0"/>
              </a:rPr>
              <a:t>	ESP8266 đọc dữ liệu từ MPU6050 qua giao thức I2C, sau đó gửi dữ liệu này về laptop hoặc server để xử lý (bằng Flask, TensorFlow, v.v.) </a:t>
            </a:r>
          </a:p>
        </p:txBody>
      </p:sp>
      <p:pic>
        <p:nvPicPr>
          <p:cNvPr id="6" name="Picture 5">
            <a:extLst>
              <a:ext uri="{FF2B5EF4-FFF2-40B4-BE49-F238E27FC236}">
                <a16:creationId xmlns:a16="http://schemas.microsoft.com/office/drawing/2014/main" id="{8659F15C-D2B0-9C36-8C48-30399B8A8081}"/>
              </a:ext>
            </a:extLst>
          </p:cNvPr>
          <p:cNvPicPr>
            <a:picLocks noChangeAspect="1"/>
          </p:cNvPicPr>
          <p:nvPr/>
        </p:nvPicPr>
        <p:blipFill>
          <a:blip r:embed="rId6"/>
          <a:stretch>
            <a:fillRect/>
          </a:stretch>
        </p:blipFill>
        <p:spPr>
          <a:xfrm>
            <a:off x="7680436" y="2346628"/>
            <a:ext cx="10583752" cy="6163535"/>
          </a:xfrm>
          <a:prstGeom prst="rect">
            <a:avLst/>
          </a:prstGeom>
        </p:spPr>
      </p:pic>
    </p:spTree>
    <p:extLst>
      <p:ext uri="{BB962C8B-B14F-4D97-AF65-F5344CB8AC3E}">
        <p14:creationId xmlns:p14="http://schemas.microsoft.com/office/powerpoint/2010/main" val="1543922503"/>
      </p:ext>
    </p:extLst>
  </p:cSld>
  <p:clrMapOvr>
    <a:masterClrMapping/>
  </p:clrMapOvr>
  <mc:AlternateContent xmlns:mc="http://schemas.openxmlformats.org/markup-compatibility/2006" xmlns:p15="http://schemas.microsoft.com/office/powerpoint/2012/main">
    <mc:Choice Requires="p15">
      <p:transition spd="slow">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725B07-430A-B5DD-8734-D46D523914C9}"/>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C8B9275-B312-9717-A36F-876F04497EFE}"/>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A3737F46-BA23-8805-7EB0-BDAF50C45D15}"/>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42ADC00D-E917-35A0-BE4D-5FF3ECFE23F3}"/>
              </a:ext>
            </a:extLst>
          </p:cNvPr>
          <p:cNvSpPr txBox="1"/>
          <p:nvPr/>
        </p:nvSpPr>
        <p:spPr>
          <a:xfrm>
            <a:off x="496824" y="764717"/>
            <a:ext cx="13280136" cy="707886"/>
          </a:xfrm>
          <a:prstGeom prst="rect">
            <a:avLst/>
          </a:prstGeom>
          <a:noFill/>
        </p:spPr>
        <p:txBody>
          <a:bodyPr wrap="square" rtlCol="0">
            <a:spAutoFit/>
          </a:bodyPr>
          <a:lstStyle/>
          <a:p>
            <a:r>
              <a:rPr lang="en-US" sz="4000" b="1">
                <a:solidFill>
                  <a:srgbClr val="F37423"/>
                </a:solidFill>
                <a:cs typeface="Arial"/>
              </a:rPr>
              <a:t>CÁC THIẾT BỊ</a:t>
            </a:r>
            <a:endParaRPr lang="en-US" sz="4000" b="1" dirty="0">
              <a:solidFill>
                <a:srgbClr val="F37423"/>
              </a:solidFill>
              <a:cs typeface="Arial"/>
            </a:endParaRPr>
          </a:p>
        </p:txBody>
      </p:sp>
      <p:pic>
        <p:nvPicPr>
          <p:cNvPr id="208" name="Picture 207" descr="Dai Nam [PPT] Template 15.png">
            <a:extLst>
              <a:ext uri="{FF2B5EF4-FFF2-40B4-BE49-F238E27FC236}">
                <a16:creationId xmlns:a16="http://schemas.microsoft.com/office/drawing/2014/main" id="{570DF212-1BB0-2F4A-8576-5E45F91CD4C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9" name="TextBox 8">
            <a:extLst>
              <a:ext uri="{FF2B5EF4-FFF2-40B4-BE49-F238E27FC236}">
                <a16:creationId xmlns:a16="http://schemas.microsoft.com/office/drawing/2014/main" id="{7400AA03-8730-E737-F0B8-361049B9A369}"/>
              </a:ext>
            </a:extLst>
          </p:cNvPr>
          <p:cNvSpPr txBox="1"/>
          <p:nvPr/>
        </p:nvSpPr>
        <p:spPr>
          <a:xfrm>
            <a:off x="938212" y="2511059"/>
            <a:ext cx="9144000" cy="5806654"/>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3600" b="0"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Esp8266</a:t>
            </a:r>
          </a:p>
          <a:p>
            <a:pPr marL="342900" indent="-342900" algn="just">
              <a:lnSpc>
                <a:spcPct val="150000"/>
              </a:lnSpc>
              <a:buFont typeface="Arial" panose="020B0604020202020204" pitchFamily="34" charset="0"/>
              <a:buChar char="•"/>
            </a:pPr>
            <a:r>
              <a:rPr lang="en-US" sz="360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Mpu6050</a:t>
            </a:r>
          </a:p>
          <a:p>
            <a:pPr marL="342900" indent="-342900" algn="just">
              <a:lnSpc>
                <a:spcPct val="150000"/>
              </a:lnSpc>
              <a:buFont typeface="Arial" panose="020B0604020202020204" pitchFamily="34" charset="0"/>
              <a:buChar char="•"/>
            </a:pPr>
            <a:r>
              <a:rPr lang="en-US" sz="3600" b="0"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D</a:t>
            </a:r>
            <a:r>
              <a:rPr lang="en-US" sz="360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ây nối</a:t>
            </a:r>
          </a:p>
          <a:p>
            <a:pPr marL="342900" indent="-342900" algn="just">
              <a:lnSpc>
                <a:spcPct val="150000"/>
              </a:lnSpc>
              <a:buFont typeface="Arial" panose="020B0604020202020204" pitchFamily="34" charset="0"/>
              <a:buChar char="•"/>
            </a:pPr>
            <a:r>
              <a:rPr lang="en-US" sz="3600" b="0"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Bread broad</a:t>
            </a:r>
          </a:p>
          <a:p>
            <a:pPr marL="342900" indent="-342900" algn="just">
              <a:lnSpc>
                <a:spcPct val="150000"/>
              </a:lnSpc>
              <a:buFont typeface="Arial" panose="020B0604020202020204" pitchFamily="34" charset="0"/>
              <a:buChar char="•"/>
            </a:pPr>
            <a:r>
              <a:rPr lang="en-US" sz="3600" b="0"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Nút bấm</a:t>
            </a:r>
          </a:p>
          <a:p>
            <a:pPr marL="342900" indent="-342900" algn="just">
              <a:lnSpc>
                <a:spcPct val="150000"/>
              </a:lnSpc>
              <a:buFont typeface="Arial" panose="020B0604020202020204" pitchFamily="34" charset="0"/>
              <a:buChar char="•"/>
            </a:pPr>
            <a:r>
              <a:rPr lang="en-US" sz="360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Găng tay</a:t>
            </a:r>
          </a:p>
          <a:p>
            <a:pPr marL="342900" indent="-342900" algn="just">
              <a:lnSpc>
                <a:spcPct val="150000"/>
              </a:lnSpc>
              <a:buFont typeface="Arial" panose="020B0604020202020204" pitchFamily="34" charset="0"/>
              <a:buChar char="•"/>
            </a:pPr>
            <a:r>
              <a:rPr lang="en-US" sz="3600" b="0"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Laptop</a:t>
            </a:r>
          </a:p>
        </p:txBody>
      </p:sp>
      <p:pic>
        <p:nvPicPr>
          <p:cNvPr id="20" name="Picture 19">
            <a:extLst>
              <a:ext uri="{FF2B5EF4-FFF2-40B4-BE49-F238E27FC236}">
                <a16:creationId xmlns:a16="http://schemas.microsoft.com/office/drawing/2014/main" id="{98B5D42C-45CC-B5EE-9CE2-6F901652588F}"/>
              </a:ext>
            </a:extLst>
          </p:cNvPr>
          <p:cNvPicPr>
            <a:picLocks noChangeAspect="1"/>
          </p:cNvPicPr>
          <p:nvPr/>
        </p:nvPicPr>
        <p:blipFill>
          <a:blip r:embed="rId5"/>
          <a:stretch>
            <a:fillRect/>
          </a:stretch>
        </p:blipFill>
        <p:spPr>
          <a:xfrm>
            <a:off x="4876800" y="2487246"/>
            <a:ext cx="12962609" cy="5953650"/>
          </a:xfrm>
          <a:prstGeom prst="rect">
            <a:avLst/>
          </a:prstGeom>
        </p:spPr>
      </p:pic>
    </p:spTree>
    <p:extLst>
      <p:ext uri="{BB962C8B-B14F-4D97-AF65-F5344CB8AC3E}">
        <p14:creationId xmlns:p14="http://schemas.microsoft.com/office/powerpoint/2010/main" val="99700740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163BC6-CC4E-2D52-A37B-8EAE86CEE78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F0A9D16-369B-6AEC-2452-45375854D3A7}"/>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FBB946AC-457D-4374-AB4B-599EE8A7C1CE}"/>
              </a:ext>
            </a:extLst>
          </p:cNvPr>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EB4848DF-E7AB-50BF-CB9C-2DE954A0FDC6}"/>
              </a:ext>
            </a:extLst>
          </p:cNvPr>
          <p:cNvSpPr txBox="1"/>
          <p:nvPr/>
        </p:nvSpPr>
        <p:spPr>
          <a:xfrm>
            <a:off x="496824" y="764717"/>
            <a:ext cx="13280136" cy="707886"/>
          </a:xfrm>
          <a:prstGeom prst="rect">
            <a:avLst/>
          </a:prstGeom>
          <a:noFill/>
        </p:spPr>
        <p:txBody>
          <a:bodyPr wrap="square" rtlCol="0">
            <a:spAutoFit/>
          </a:bodyPr>
          <a:lstStyle/>
          <a:p>
            <a:r>
              <a:rPr lang="vi-VN" sz="4000" b="1">
                <a:solidFill>
                  <a:srgbClr val="FF6600"/>
                </a:solidFill>
                <a:latin typeface="Arial"/>
                <a:cs typeface="Arial"/>
              </a:rPr>
              <a:t>PHƯƠNG PHÁP THỰC HIỆN</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A8AF1662-0F5B-96D8-8DCA-A4EBB309007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4" name="TextBox 3">
            <a:extLst>
              <a:ext uri="{FF2B5EF4-FFF2-40B4-BE49-F238E27FC236}">
                <a16:creationId xmlns:a16="http://schemas.microsoft.com/office/drawing/2014/main" id="{142B52F3-5874-18E5-AAD9-1A863A06C986}"/>
              </a:ext>
            </a:extLst>
          </p:cNvPr>
          <p:cNvSpPr txBox="1"/>
          <p:nvPr/>
        </p:nvSpPr>
        <p:spPr>
          <a:xfrm>
            <a:off x="3200400" y="2218648"/>
            <a:ext cx="4572000" cy="646331"/>
          </a:xfrm>
          <a:prstGeom prst="rect">
            <a:avLst/>
          </a:prstGeom>
          <a:noFill/>
        </p:spPr>
        <p:txBody>
          <a:bodyPr wrap="square">
            <a:spAutoFit/>
          </a:bodyPr>
          <a:lstStyle/>
          <a:p>
            <a:pPr algn="just"/>
            <a:r>
              <a:rPr lang="en-US" sz="3600" b="1"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Công nghệ sử dụng</a:t>
            </a:r>
          </a:p>
        </p:txBody>
      </p:sp>
      <p:pic>
        <p:nvPicPr>
          <p:cNvPr id="7" name="Picture 2" descr="Hình ảnh Laptop Icon PNG, Vector, PSD, và biểu tượng để tải về miễn phí |  pngtree">
            <a:extLst>
              <a:ext uri="{FF2B5EF4-FFF2-40B4-BE49-F238E27FC236}">
                <a16:creationId xmlns:a16="http://schemas.microsoft.com/office/drawing/2014/main" id="{3A6C5E50-058F-CE32-4E08-41E9BFF4F5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3559" y="3646396"/>
            <a:ext cx="2228710" cy="222871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27345CBA-532A-8155-0602-A82AC146084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43400" y="4043994"/>
            <a:ext cx="1433513" cy="1433513"/>
          </a:xfrm>
          <a:prstGeom prst="rect">
            <a:avLst/>
          </a:prstGeom>
        </p:spPr>
      </p:pic>
      <p:pic>
        <p:nvPicPr>
          <p:cNvPr id="10" name="Picture 6" descr="What is Python Coding? | Juni Learning">
            <a:extLst>
              <a:ext uri="{FF2B5EF4-FFF2-40B4-BE49-F238E27FC236}">
                <a16:creationId xmlns:a16="http://schemas.microsoft.com/office/drawing/2014/main" id="{76E72E6C-AE32-EC1D-C6E4-1C82A3A036C8}"/>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477000" y="3331342"/>
            <a:ext cx="2895600" cy="28956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17D00763-0238-FE07-4525-A7A36BAA5D6D}"/>
              </a:ext>
            </a:extLst>
          </p:cNvPr>
          <p:cNvSpPr txBox="1"/>
          <p:nvPr/>
        </p:nvSpPr>
        <p:spPr>
          <a:xfrm>
            <a:off x="1200221" y="3515638"/>
            <a:ext cx="2262048" cy="523220"/>
          </a:xfrm>
          <a:prstGeom prst="rect">
            <a:avLst/>
          </a:prstGeom>
          <a:noFill/>
        </p:spPr>
        <p:txBody>
          <a:bodyPr wrap="square">
            <a:spAutoFit/>
          </a:bodyPr>
          <a:lstStyle/>
          <a:p>
            <a:pPr algn="just"/>
            <a:r>
              <a:rPr lang="en-US" sz="2800" b="1"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Phần cứng</a:t>
            </a:r>
          </a:p>
        </p:txBody>
      </p:sp>
      <p:sp>
        <p:nvSpPr>
          <p:cNvPr id="13" name="TextBox 12">
            <a:extLst>
              <a:ext uri="{FF2B5EF4-FFF2-40B4-BE49-F238E27FC236}">
                <a16:creationId xmlns:a16="http://schemas.microsoft.com/office/drawing/2014/main" id="{67FD0662-07DB-B8CC-9824-DE49E447205C}"/>
              </a:ext>
            </a:extLst>
          </p:cNvPr>
          <p:cNvSpPr txBox="1"/>
          <p:nvPr/>
        </p:nvSpPr>
        <p:spPr>
          <a:xfrm>
            <a:off x="3929132" y="3515638"/>
            <a:ext cx="2262048" cy="523220"/>
          </a:xfrm>
          <a:prstGeom prst="rect">
            <a:avLst/>
          </a:prstGeom>
          <a:noFill/>
        </p:spPr>
        <p:txBody>
          <a:bodyPr wrap="square">
            <a:spAutoFit/>
          </a:bodyPr>
          <a:lstStyle/>
          <a:p>
            <a:pPr algn="just"/>
            <a:r>
              <a:rPr lang="en-US" sz="2800" b="1"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Phần mềm</a:t>
            </a:r>
          </a:p>
        </p:txBody>
      </p:sp>
      <p:sp>
        <p:nvSpPr>
          <p:cNvPr id="14" name="TextBox 13">
            <a:extLst>
              <a:ext uri="{FF2B5EF4-FFF2-40B4-BE49-F238E27FC236}">
                <a16:creationId xmlns:a16="http://schemas.microsoft.com/office/drawing/2014/main" id="{1E10EE9B-89E8-5C5B-AF9A-5D59CCAB3185}"/>
              </a:ext>
            </a:extLst>
          </p:cNvPr>
          <p:cNvSpPr txBox="1"/>
          <p:nvPr/>
        </p:nvSpPr>
        <p:spPr>
          <a:xfrm>
            <a:off x="6200705" y="3515638"/>
            <a:ext cx="3638482" cy="523220"/>
          </a:xfrm>
          <a:prstGeom prst="rect">
            <a:avLst/>
          </a:prstGeom>
          <a:noFill/>
        </p:spPr>
        <p:txBody>
          <a:bodyPr wrap="square">
            <a:spAutoFit/>
          </a:bodyPr>
          <a:lstStyle/>
          <a:p>
            <a:pPr algn="just"/>
            <a:r>
              <a:rPr lang="en-US" sz="2800" b="1"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Ngôn ngữ lập trình</a:t>
            </a:r>
          </a:p>
        </p:txBody>
      </p:sp>
      <p:sp>
        <p:nvSpPr>
          <p:cNvPr id="15" name="TextBox 14">
            <a:extLst>
              <a:ext uri="{FF2B5EF4-FFF2-40B4-BE49-F238E27FC236}">
                <a16:creationId xmlns:a16="http://schemas.microsoft.com/office/drawing/2014/main" id="{0A0AAA92-18A6-66CB-7408-8108E376B1BC}"/>
              </a:ext>
            </a:extLst>
          </p:cNvPr>
          <p:cNvSpPr txBox="1"/>
          <p:nvPr/>
        </p:nvSpPr>
        <p:spPr>
          <a:xfrm>
            <a:off x="11887200" y="2281774"/>
            <a:ext cx="5105400" cy="1200329"/>
          </a:xfrm>
          <a:prstGeom prst="rect">
            <a:avLst/>
          </a:prstGeom>
          <a:noFill/>
        </p:spPr>
        <p:txBody>
          <a:bodyPr wrap="square">
            <a:spAutoFit/>
          </a:bodyPr>
          <a:lstStyle/>
          <a:p>
            <a:pPr algn="ctr"/>
            <a:r>
              <a:rPr lang="en-US" sz="3600" b="1" cap="none" spc="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Một số thư viện được sử dụng</a:t>
            </a:r>
          </a:p>
        </p:txBody>
      </p:sp>
      <p:sp>
        <p:nvSpPr>
          <p:cNvPr id="17" name="TextBox 16">
            <a:extLst>
              <a:ext uri="{FF2B5EF4-FFF2-40B4-BE49-F238E27FC236}">
                <a16:creationId xmlns:a16="http://schemas.microsoft.com/office/drawing/2014/main" id="{A956F17D-65BD-C2B8-EE11-1A0A4A83272B}"/>
              </a:ext>
            </a:extLst>
          </p:cNvPr>
          <p:cNvSpPr txBox="1"/>
          <p:nvPr/>
        </p:nvSpPr>
        <p:spPr>
          <a:xfrm>
            <a:off x="12725400" y="3710014"/>
            <a:ext cx="3962400" cy="4196020"/>
          </a:xfrm>
          <a:prstGeom prst="rect">
            <a:avLst/>
          </a:prstGeom>
          <a:noFill/>
        </p:spPr>
        <p:txBody>
          <a:bodyPr wrap="square">
            <a:spAutoFit/>
          </a:bodyPr>
          <a:lstStyle/>
          <a:p>
            <a:pPr algn="just">
              <a:lnSpc>
                <a:spcPct val="150000"/>
              </a:lnSpc>
            </a:pPr>
            <a:r>
              <a:rPr lang="vi-VN" sz="1800" b="1"/>
              <a:t>Trên ESP8266 (Arduino/C++)</a:t>
            </a:r>
            <a:r>
              <a:rPr lang="en-US" sz="1800" b="1"/>
              <a:t>:</a:t>
            </a:r>
          </a:p>
          <a:p>
            <a:pPr marL="342900" indent="-342900" algn="just">
              <a:lnSpc>
                <a:spcPct val="150000"/>
              </a:lnSpc>
              <a:buFont typeface="Arial" panose="020B0604020202020204" pitchFamily="34" charset="0"/>
              <a:buChar char="•"/>
            </a:pPr>
            <a:r>
              <a:rPr lang="vi-VN" sz="1800"/>
              <a:t>ESP8266WiFi.h</a:t>
            </a:r>
            <a:endParaRPr lang="vi-VN"/>
          </a:p>
          <a:p>
            <a:pPr marL="342900" indent="-342900" algn="just">
              <a:lnSpc>
                <a:spcPct val="150000"/>
              </a:lnSpc>
              <a:buFont typeface="Arial" panose="020B0604020202020204" pitchFamily="34" charset="0"/>
              <a:buChar char="•"/>
            </a:pPr>
            <a:r>
              <a:rPr lang="vi-VN" sz="1800"/>
              <a:t>Wire.h</a:t>
            </a:r>
          </a:p>
          <a:p>
            <a:pPr algn="just">
              <a:lnSpc>
                <a:spcPct val="150000"/>
              </a:lnSpc>
            </a:pPr>
            <a:r>
              <a:rPr lang="vi-VN" sz="1800" b="1"/>
              <a:t>Trên Flask Server (Python):</a:t>
            </a:r>
          </a:p>
          <a:p>
            <a:pPr marL="342900" indent="-342900" algn="just">
              <a:lnSpc>
                <a:spcPct val="150000"/>
              </a:lnSpc>
              <a:buFont typeface="Arial" panose="020B0604020202020204" pitchFamily="34" charset="0"/>
              <a:buChar char="•"/>
            </a:pPr>
            <a:r>
              <a:rPr lang="vi-VN" sz="1800"/>
              <a:t>Flask</a:t>
            </a:r>
            <a:endParaRPr lang="vi-VN"/>
          </a:p>
          <a:p>
            <a:pPr marL="342900" indent="-342900" algn="just">
              <a:lnSpc>
                <a:spcPct val="150000"/>
              </a:lnSpc>
              <a:buFont typeface="Arial" panose="020B0604020202020204" pitchFamily="34" charset="0"/>
              <a:buChar char="•"/>
            </a:pPr>
            <a:r>
              <a:rPr lang="vi-VN" sz="1800"/>
              <a:t>csv, os</a:t>
            </a:r>
          </a:p>
          <a:p>
            <a:pPr algn="just">
              <a:lnSpc>
                <a:spcPct val="150000"/>
              </a:lnSpc>
            </a:pPr>
            <a:r>
              <a:rPr lang="vi-VN" sz="1800" b="1"/>
              <a:t>Xử lý dữ liệu &amp; Mô hình (Python):</a:t>
            </a:r>
          </a:p>
          <a:p>
            <a:pPr marL="342900" indent="-342900" algn="just">
              <a:lnSpc>
                <a:spcPct val="150000"/>
              </a:lnSpc>
              <a:buFont typeface="Arial" panose="020B0604020202020204" pitchFamily="34" charset="0"/>
              <a:buChar char="•"/>
            </a:pPr>
            <a:r>
              <a:rPr lang="vi-VN" sz="1800"/>
              <a:t>Numpy, Pandas, scikit-learn</a:t>
            </a:r>
          </a:p>
          <a:p>
            <a:pPr marL="342900" indent="-342900" algn="just">
              <a:lnSpc>
                <a:spcPct val="150000"/>
              </a:lnSpc>
              <a:buFont typeface="Arial" panose="020B0604020202020204" pitchFamily="34" charset="0"/>
              <a:buChar char="•"/>
            </a:pPr>
            <a:r>
              <a:rPr lang="vi-VN" sz="1800"/>
              <a:t>TensorFlow / Keras</a:t>
            </a:r>
          </a:p>
          <a:p>
            <a:pPr marL="342900" indent="-342900" algn="just">
              <a:lnSpc>
                <a:spcPct val="150000"/>
              </a:lnSpc>
              <a:buFont typeface="Arial" panose="020B0604020202020204" pitchFamily="34" charset="0"/>
              <a:buChar char="•"/>
            </a:pPr>
            <a:r>
              <a:rPr lang="vi-VN" sz="1800"/>
              <a:t>scikeras.wrappers</a:t>
            </a:r>
            <a:endParaRPr lang="en-US" sz="1800"/>
          </a:p>
        </p:txBody>
      </p:sp>
    </p:spTree>
    <p:extLst>
      <p:ext uri="{BB962C8B-B14F-4D97-AF65-F5344CB8AC3E}">
        <p14:creationId xmlns:p14="http://schemas.microsoft.com/office/powerpoint/2010/main" val="4029497668"/>
      </p:ext>
    </p:extLst>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1000"/>
                                  </p:stCondLst>
                                  <p:childTnLst>
                                    <p:set>
                                      <p:cBhvr>
                                        <p:cTn id="11" dur="1" fill="hold">
                                          <p:stCondLst>
                                            <p:cond delay="0"/>
                                          </p:stCondLst>
                                        </p:cTn>
                                        <p:tgtEl>
                                          <p:spTgt spid="10"/>
                                        </p:tgtEl>
                                        <p:attrNameLst>
                                          <p:attrName>style.visibility</p:attrName>
                                        </p:attrNameLst>
                                      </p:cBhvr>
                                      <p:to>
                                        <p:strVal val="visible"/>
                                      </p:to>
                                    </p:set>
                                    <p:animEffect transition="in" filter="wheel(1)">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14184</TotalTime>
  <Words>792</Words>
  <Application>Microsoft Office PowerPoint</Application>
  <PresentationFormat>Custom</PresentationFormat>
  <Paragraphs>96</Paragraphs>
  <Slides>12</Slides>
  <Notes>3</Notes>
  <HiddenSlides>0</HiddenSlides>
  <MMClips>0</MMClips>
  <ScaleCrop>false</ScaleCrop>
  <HeadingPairs>
    <vt:vector size="8" baseType="variant">
      <vt:variant>
        <vt:lpstr>Fonts Used</vt:lpstr>
      </vt:variant>
      <vt:variant>
        <vt:i4>2</vt:i4>
      </vt:variant>
      <vt:variant>
        <vt:lpstr>Theme</vt:lpstr>
      </vt:variant>
      <vt:variant>
        <vt:i4>1</vt:i4>
      </vt:variant>
      <vt:variant>
        <vt:lpstr>Slide Titles</vt:lpstr>
      </vt:variant>
      <vt:variant>
        <vt:i4>12</vt:i4>
      </vt:variant>
      <vt:variant>
        <vt:lpstr>Custom Shows</vt:lpstr>
      </vt:variant>
      <vt:variant>
        <vt:i4>1</vt:i4>
      </vt:variant>
    </vt:vector>
  </HeadingPairs>
  <TitlesOfParts>
    <vt:vector size="16"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Tập huấn nhập học 2024</dc:title>
  <dc:creator>Admin</dc:creator>
  <cp:lastModifiedBy>Nguyễn Quang Tiến</cp:lastModifiedBy>
  <cp:revision>113</cp:revision>
  <dcterms:created xsi:type="dcterms:W3CDTF">2006-08-16T00:00:00Z</dcterms:created>
  <dcterms:modified xsi:type="dcterms:W3CDTF">2025-03-17T14:19:24Z</dcterms:modified>
  <dc:identifier>DAGG9A1kugA</dc:identifier>
</cp:coreProperties>
</file>

<file path=docProps/thumbnail.jpeg>
</file>